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4" r:id="rId1"/>
  </p:sldMasterIdLst>
  <p:notesMasterIdLst>
    <p:notesMasterId r:id="rId86"/>
  </p:notesMasterIdLst>
  <p:sldIdLst>
    <p:sldId id="256" r:id="rId2"/>
    <p:sldId id="275" r:id="rId3"/>
    <p:sldId id="325" r:id="rId4"/>
    <p:sldId id="326" r:id="rId5"/>
    <p:sldId id="257" r:id="rId6"/>
    <p:sldId id="324" r:id="rId7"/>
    <p:sldId id="311" r:id="rId8"/>
    <p:sldId id="290" r:id="rId9"/>
    <p:sldId id="277" r:id="rId10"/>
    <p:sldId id="293" r:id="rId11"/>
    <p:sldId id="274" r:id="rId12"/>
    <p:sldId id="327" r:id="rId13"/>
    <p:sldId id="258" r:id="rId14"/>
    <p:sldId id="264" r:id="rId15"/>
    <p:sldId id="265" r:id="rId16"/>
    <p:sldId id="282" r:id="rId17"/>
    <p:sldId id="266" r:id="rId18"/>
    <p:sldId id="296" r:id="rId19"/>
    <p:sldId id="329" r:id="rId20"/>
    <p:sldId id="336" r:id="rId21"/>
    <p:sldId id="333" r:id="rId22"/>
    <p:sldId id="334" r:id="rId23"/>
    <p:sldId id="335" r:id="rId24"/>
    <p:sldId id="331" r:id="rId25"/>
    <p:sldId id="344" r:id="rId26"/>
    <p:sldId id="280" r:id="rId27"/>
    <p:sldId id="340" r:id="rId28"/>
    <p:sldId id="271" r:id="rId29"/>
    <p:sldId id="272" r:id="rId30"/>
    <p:sldId id="330" r:id="rId31"/>
    <p:sldId id="345" r:id="rId32"/>
    <p:sldId id="273" r:id="rId33"/>
    <p:sldId id="346" r:id="rId34"/>
    <p:sldId id="347" r:id="rId35"/>
    <p:sldId id="302" r:id="rId36"/>
    <p:sldId id="348" r:id="rId37"/>
    <p:sldId id="349" r:id="rId38"/>
    <p:sldId id="299" r:id="rId39"/>
    <p:sldId id="355" r:id="rId40"/>
    <p:sldId id="285" r:id="rId41"/>
    <p:sldId id="292" r:id="rId42"/>
    <p:sldId id="350" r:id="rId43"/>
    <p:sldId id="339" r:id="rId44"/>
    <p:sldId id="351" r:id="rId45"/>
    <p:sldId id="289" r:id="rId46"/>
    <p:sldId id="352" r:id="rId47"/>
    <p:sldId id="356" r:id="rId48"/>
    <p:sldId id="357" r:id="rId49"/>
    <p:sldId id="312" r:id="rId50"/>
    <p:sldId id="286" r:id="rId51"/>
    <p:sldId id="259" r:id="rId52"/>
    <p:sldId id="310" r:id="rId53"/>
    <p:sldId id="287" r:id="rId54"/>
    <p:sldId id="353" r:id="rId55"/>
    <p:sldId id="260" r:id="rId56"/>
    <p:sldId id="284" r:id="rId57"/>
    <p:sldId id="354" r:id="rId58"/>
    <p:sldId id="261" r:id="rId59"/>
    <p:sldId id="263" r:id="rId60"/>
    <p:sldId id="322" r:id="rId61"/>
    <p:sldId id="303" r:id="rId62"/>
    <p:sldId id="305" r:id="rId63"/>
    <p:sldId id="358" r:id="rId64"/>
    <p:sldId id="278" r:id="rId65"/>
    <p:sldId id="323" r:id="rId66"/>
    <p:sldId id="320" r:id="rId67"/>
    <p:sldId id="279" r:id="rId68"/>
    <p:sldId id="294" r:id="rId69"/>
    <p:sldId id="313" r:id="rId70"/>
    <p:sldId id="314" r:id="rId71"/>
    <p:sldId id="315" r:id="rId72"/>
    <p:sldId id="316" r:id="rId73"/>
    <p:sldId id="317" r:id="rId74"/>
    <p:sldId id="332" r:id="rId75"/>
    <p:sldId id="359" r:id="rId76"/>
    <p:sldId id="306" r:id="rId77"/>
    <p:sldId id="307" r:id="rId78"/>
    <p:sldId id="309" r:id="rId79"/>
    <p:sldId id="360" r:id="rId80"/>
    <p:sldId id="361" r:id="rId81"/>
    <p:sldId id="288" r:id="rId82"/>
    <p:sldId id="318" r:id="rId83"/>
    <p:sldId id="319" r:id="rId84"/>
    <p:sldId id="308" r:id="rId85"/>
  </p:sldIdLst>
  <p:sldSz cx="8229600" cy="6400800"/>
  <p:notesSz cx="9144000" cy="6858000"/>
  <p:defaultTextStyle>
    <a:defPPr>
      <a:defRPr lang="en-US"/>
    </a:defPPr>
    <a:lvl1pPr marL="0" algn="l" defTabSz="788829" rtl="0" eaLnBrk="1" latinLnBrk="0" hangingPunct="1">
      <a:defRPr sz="1400" kern="1200">
        <a:solidFill>
          <a:schemeClr val="tx1"/>
        </a:solidFill>
        <a:latin typeface="+mn-lt"/>
        <a:ea typeface="+mn-ea"/>
        <a:cs typeface="+mn-cs"/>
      </a:defRPr>
    </a:lvl1pPr>
    <a:lvl2pPr marL="394416" algn="l" defTabSz="788829" rtl="0" eaLnBrk="1" latinLnBrk="0" hangingPunct="1">
      <a:defRPr sz="1400" kern="1200">
        <a:solidFill>
          <a:schemeClr val="tx1"/>
        </a:solidFill>
        <a:latin typeface="+mn-lt"/>
        <a:ea typeface="+mn-ea"/>
        <a:cs typeface="+mn-cs"/>
      </a:defRPr>
    </a:lvl2pPr>
    <a:lvl3pPr marL="788829" algn="l" defTabSz="788829" rtl="0" eaLnBrk="1" latinLnBrk="0" hangingPunct="1">
      <a:defRPr sz="1400" kern="1200">
        <a:solidFill>
          <a:schemeClr val="tx1"/>
        </a:solidFill>
        <a:latin typeface="+mn-lt"/>
        <a:ea typeface="+mn-ea"/>
        <a:cs typeface="+mn-cs"/>
      </a:defRPr>
    </a:lvl3pPr>
    <a:lvl4pPr marL="1183245" algn="l" defTabSz="788829" rtl="0" eaLnBrk="1" latinLnBrk="0" hangingPunct="1">
      <a:defRPr sz="1400" kern="1200">
        <a:solidFill>
          <a:schemeClr val="tx1"/>
        </a:solidFill>
        <a:latin typeface="+mn-lt"/>
        <a:ea typeface="+mn-ea"/>
        <a:cs typeface="+mn-cs"/>
      </a:defRPr>
    </a:lvl4pPr>
    <a:lvl5pPr marL="1577658" algn="l" defTabSz="788829" rtl="0" eaLnBrk="1" latinLnBrk="0" hangingPunct="1">
      <a:defRPr sz="1400" kern="1200">
        <a:solidFill>
          <a:schemeClr val="tx1"/>
        </a:solidFill>
        <a:latin typeface="+mn-lt"/>
        <a:ea typeface="+mn-ea"/>
        <a:cs typeface="+mn-cs"/>
      </a:defRPr>
    </a:lvl5pPr>
    <a:lvl6pPr marL="1972073" algn="l" defTabSz="788829" rtl="0" eaLnBrk="1" latinLnBrk="0" hangingPunct="1">
      <a:defRPr sz="1400" kern="1200">
        <a:solidFill>
          <a:schemeClr val="tx1"/>
        </a:solidFill>
        <a:latin typeface="+mn-lt"/>
        <a:ea typeface="+mn-ea"/>
        <a:cs typeface="+mn-cs"/>
      </a:defRPr>
    </a:lvl6pPr>
    <a:lvl7pPr marL="2366489" algn="l" defTabSz="788829" rtl="0" eaLnBrk="1" latinLnBrk="0" hangingPunct="1">
      <a:defRPr sz="1400" kern="1200">
        <a:solidFill>
          <a:schemeClr val="tx1"/>
        </a:solidFill>
        <a:latin typeface="+mn-lt"/>
        <a:ea typeface="+mn-ea"/>
        <a:cs typeface="+mn-cs"/>
      </a:defRPr>
    </a:lvl7pPr>
    <a:lvl8pPr marL="2760905" algn="l" defTabSz="788829" rtl="0" eaLnBrk="1" latinLnBrk="0" hangingPunct="1">
      <a:defRPr sz="1400" kern="1200">
        <a:solidFill>
          <a:schemeClr val="tx1"/>
        </a:solidFill>
        <a:latin typeface="+mn-lt"/>
        <a:ea typeface="+mn-ea"/>
        <a:cs typeface="+mn-cs"/>
      </a:defRPr>
    </a:lvl8pPr>
    <a:lvl9pPr marL="3155318" algn="l" defTabSz="788829" rtl="0" eaLnBrk="1" latinLnBrk="0" hangingPunct="1">
      <a:defRPr sz="1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38" autoAdjust="0"/>
    <p:restoredTop sz="94605" autoAdjust="0"/>
  </p:normalViewPr>
  <p:slideViewPr>
    <p:cSldViewPr>
      <p:cViewPr>
        <p:scale>
          <a:sx n="80" d="100"/>
          <a:sy n="80" d="100"/>
        </p:scale>
        <p:origin x="-590" y="62"/>
      </p:cViewPr>
      <p:guideLst>
        <p:guide orient="horz" pos="2016"/>
        <p:guide pos="25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3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BE6E6088-9796-4851-BA1B-139EFA555052}" type="datetimeFigureOut">
              <a:rPr lang="en-US" smtClean="0"/>
              <a:t>5/20/2013</a:t>
            </a:fld>
            <a:endParaRPr lang="en-US"/>
          </a:p>
        </p:txBody>
      </p:sp>
      <p:sp>
        <p:nvSpPr>
          <p:cNvPr id="4" name="Slide Image Placeholder 3"/>
          <p:cNvSpPr>
            <a:spLocks noGrp="1" noRot="1" noChangeAspect="1"/>
          </p:cNvSpPr>
          <p:nvPr>
            <p:ph type="sldImg" idx="2"/>
          </p:nvPr>
        </p:nvSpPr>
        <p:spPr>
          <a:xfrm>
            <a:off x="2919413" y="514350"/>
            <a:ext cx="3305175"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09DEBFDA-DD2F-48C2-816F-2B153B4E4972}" type="slidenum">
              <a:rPr lang="en-US" smtClean="0"/>
              <a:t>‹#›</a:t>
            </a:fld>
            <a:endParaRPr lang="en-US"/>
          </a:p>
        </p:txBody>
      </p:sp>
    </p:spTree>
    <p:extLst>
      <p:ext uri="{BB962C8B-B14F-4D97-AF65-F5344CB8AC3E}">
        <p14:creationId xmlns:p14="http://schemas.microsoft.com/office/powerpoint/2010/main" val="667164308"/>
      </p:ext>
    </p:extLst>
  </p:cSld>
  <p:clrMap bg1="lt1" tx1="dk1" bg2="lt2" tx2="dk2" accent1="accent1" accent2="accent2" accent3="accent3" accent4="accent4" accent5="accent5" accent6="accent6" hlink="hlink" folHlink="folHlink"/>
  <p:notesStyle>
    <a:lvl1pPr marL="0" algn="l" defTabSz="788829" rtl="0" eaLnBrk="1" latinLnBrk="0" hangingPunct="1">
      <a:defRPr sz="1100" kern="1200">
        <a:solidFill>
          <a:schemeClr val="tx1"/>
        </a:solidFill>
        <a:latin typeface="+mn-lt"/>
        <a:ea typeface="+mn-ea"/>
        <a:cs typeface="+mn-cs"/>
      </a:defRPr>
    </a:lvl1pPr>
    <a:lvl2pPr marL="394416" algn="l" defTabSz="788829" rtl="0" eaLnBrk="1" latinLnBrk="0" hangingPunct="1">
      <a:defRPr sz="1100" kern="1200">
        <a:solidFill>
          <a:schemeClr val="tx1"/>
        </a:solidFill>
        <a:latin typeface="+mn-lt"/>
        <a:ea typeface="+mn-ea"/>
        <a:cs typeface="+mn-cs"/>
      </a:defRPr>
    </a:lvl2pPr>
    <a:lvl3pPr marL="788829" algn="l" defTabSz="788829" rtl="0" eaLnBrk="1" latinLnBrk="0" hangingPunct="1">
      <a:defRPr sz="1100" kern="1200">
        <a:solidFill>
          <a:schemeClr val="tx1"/>
        </a:solidFill>
        <a:latin typeface="+mn-lt"/>
        <a:ea typeface="+mn-ea"/>
        <a:cs typeface="+mn-cs"/>
      </a:defRPr>
    </a:lvl3pPr>
    <a:lvl4pPr marL="1183245" algn="l" defTabSz="788829" rtl="0" eaLnBrk="1" latinLnBrk="0" hangingPunct="1">
      <a:defRPr sz="1100" kern="1200">
        <a:solidFill>
          <a:schemeClr val="tx1"/>
        </a:solidFill>
        <a:latin typeface="+mn-lt"/>
        <a:ea typeface="+mn-ea"/>
        <a:cs typeface="+mn-cs"/>
      </a:defRPr>
    </a:lvl4pPr>
    <a:lvl5pPr marL="1577658" algn="l" defTabSz="788829" rtl="0" eaLnBrk="1" latinLnBrk="0" hangingPunct="1">
      <a:defRPr sz="1100" kern="1200">
        <a:solidFill>
          <a:schemeClr val="tx1"/>
        </a:solidFill>
        <a:latin typeface="+mn-lt"/>
        <a:ea typeface="+mn-ea"/>
        <a:cs typeface="+mn-cs"/>
      </a:defRPr>
    </a:lvl5pPr>
    <a:lvl6pPr marL="1972073" algn="l" defTabSz="788829" rtl="0" eaLnBrk="1" latinLnBrk="0" hangingPunct="1">
      <a:defRPr sz="1100" kern="1200">
        <a:solidFill>
          <a:schemeClr val="tx1"/>
        </a:solidFill>
        <a:latin typeface="+mn-lt"/>
        <a:ea typeface="+mn-ea"/>
        <a:cs typeface="+mn-cs"/>
      </a:defRPr>
    </a:lvl6pPr>
    <a:lvl7pPr marL="2366489" algn="l" defTabSz="788829" rtl="0" eaLnBrk="1" latinLnBrk="0" hangingPunct="1">
      <a:defRPr sz="1100" kern="1200">
        <a:solidFill>
          <a:schemeClr val="tx1"/>
        </a:solidFill>
        <a:latin typeface="+mn-lt"/>
        <a:ea typeface="+mn-ea"/>
        <a:cs typeface="+mn-cs"/>
      </a:defRPr>
    </a:lvl7pPr>
    <a:lvl8pPr marL="2760905" algn="l" defTabSz="788829" rtl="0" eaLnBrk="1" latinLnBrk="0" hangingPunct="1">
      <a:defRPr sz="1100" kern="1200">
        <a:solidFill>
          <a:schemeClr val="tx1"/>
        </a:solidFill>
        <a:latin typeface="+mn-lt"/>
        <a:ea typeface="+mn-ea"/>
        <a:cs typeface="+mn-cs"/>
      </a:defRPr>
    </a:lvl8pPr>
    <a:lvl9pPr marL="3155318" algn="l" defTabSz="788829"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14350"/>
            <a:ext cx="3305175"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DEBFDA-DD2F-48C2-816F-2B153B4E4972}" type="slidenum">
              <a:rPr lang="en-US" smtClean="0"/>
              <a:t>9</a:t>
            </a:fld>
            <a:endParaRPr lang="en-US"/>
          </a:p>
        </p:txBody>
      </p:sp>
    </p:spTree>
    <p:extLst>
      <p:ext uri="{BB962C8B-B14F-4D97-AF65-F5344CB8AC3E}">
        <p14:creationId xmlns:p14="http://schemas.microsoft.com/office/powerpoint/2010/main" val="2707193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14350"/>
            <a:ext cx="3305175" cy="2571750"/>
          </a:xfrm>
        </p:spPr>
      </p:sp>
      <p:sp>
        <p:nvSpPr>
          <p:cNvPr id="3" name="Notes Placeholder 2"/>
          <p:cNvSpPr>
            <a:spLocks noGrp="1"/>
          </p:cNvSpPr>
          <p:nvPr>
            <p:ph type="body" idx="1"/>
          </p:nvPr>
        </p:nvSpPr>
        <p:spPr/>
        <p:txBody>
          <a:bodyPr/>
          <a:lstStyle/>
          <a:p>
            <a:r>
              <a:rPr lang="en-US" dirty="0" smtClean="0"/>
              <a:t>Extend to those</a:t>
            </a:r>
            <a:r>
              <a:rPr lang="en-US" baseline="0" dirty="0" smtClean="0"/>
              <a:t> unable to access traditional dental office settings, where people live or gather to reduce anxiety, such as children elderly, those with physical and cognitive challenges. </a:t>
            </a:r>
          </a:p>
          <a:p>
            <a:endParaRPr lang="en-US" dirty="0"/>
          </a:p>
        </p:txBody>
      </p:sp>
      <p:sp>
        <p:nvSpPr>
          <p:cNvPr id="4" name="Slide Number Placeholder 3"/>
          <p:cNvSpPr>
            <a:spLocks noGrp="1"/>
          </p:cNvSpPr>
          <p:nvPr>
            <p:ph type="sldNum" sz="quarter" idx="10"/>
          </p:nvPr>
        </p:nvSpPr>
        <p:spPr/>
        <p:txBody>
          <a:bodyPr/>
          <a:lstStyle/>
          <a:p>
            <a:fld id="{09DEBFDA-DD2F-48C2-816F-2B153B4E4972}" type="slidenum">
              <a:rPr lang="en-US" smtClean="0"/>
              <a:t>11</a:t>
            </a:fld>
            <a:endParaRPr lang="en-US"/>
          </a:p>
        </p:txBody>
      </p:sp>
    </p:spTree>
    <p:extLst>
      <p:ext uri="{BB962C8B-B14F-4D97-AF65-F5344CB8AC3E}">
        <p14:creationId xmlns:p14="http://schemas.microsoft.com/office/powerpoint/2010/main" val="1410223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14350"/>
            <a:ext cx="3305175"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DEBFDA-DD2F-48C2-816F-2B153B4E4972}" type="slidenum">
              <a:rPr lang="en-US" smtClean="0"/>
              <a:t>50</a:t>
            </a:fld>
            <a:endParaRPr lang="en-US"/>
          </a:p>
        </p:txBody>
      </p:sp>
    </p:spTree>
    <p:extLst>
      <p:ext uri="{BB962C8B-B14F-4D97-AF65-F5344CB8AC3E}">
        <p14:creationId xmlns:p14="http://schemas.microsoft.com/office/powerpoint/2010/main" val="481532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14350"/>
            <a:ext cx="3305175"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DEBFDA-DD2F-48C2-816F-2B153B4E4972}" type="slidenum">
              <a:rPr lang="en-US" smtClean="0"/>
              <a:t>69</a:t>
            </a:fld>
            <a:endParaRPr lang="en-US"/>
          </a:p>
        </p:txBody>
      </p:sp>
    </p:spTree>
    <p:extLst>
      <p:ext uri="{BB962C8B-B14F-4D97-AF65-F5344CB8AC3E}">
        <p14:creationId xmlns:p14="http://schemas.microsoft.com/office/powerpoint/2010/main" val="3122216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9" y="1280160"/>
            <a:ext cx="7406640" cy="1706880"/>
          </a:xfrm>
        </p:spPr>
        <p:txBody>
          <a:bodyPr vert="horz" lIns="39442" tIns="0" rIns="39442" bIns="0" anchor="b">
            <a:normAutofit/>
            <a:scene3d>
              <a:camera prst="orthographicFront"/>
              <a:lightRig rig="soft" dir="t">
                <a:rot lat="0" lon="0" rev="17220000"/>
              </a:lightRig>
            </a:scene3d>
            <a:sp3d prstMaterial="softEdge">
              <a:bevelT w="38100" h="38100"/>
            </a:sp3d>
          </a:bodyPr>
          <a:lstStyle>
            <a:lvl1pPr>
              <a:defRPr sz="41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5/20/2013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Subtitle 8"/>
          <p:cNvSpPr>
            <a:spLocks noGrp="1"/>
          </p:cNvSpPr>
          <p:nvPr>
            <p:ph type="subTitle" idx="1"/>
          </p:nvPr>
        </p:nvSpPr>
        <p:spPr>
          <a:xfrm>
            <a:off x="1234440" y="3109586"/>
            <a:ext cx="5760720" cy="1635760"/>
          </a:xfrm>
        </p:spPr>
        <p:txBody>
          <a:bodyPr/>
          <a:lstStyle>
            <a:lvl1pPr marL="0" indent="0" algn="ctr">
              <a:buNone/>
              <a:defRPr>
                <a:solidFill>
                  <a:schemeClr val="tx1"/>
                </a:solidFill>
              </a:defRPr>
            </a:lvl1pPr>
            <a:lvl2pPr marL="394416" indent="0" algn="ctr">
              <a:buNone/>
            </a:lvl2pPr>
            <a:lvl3pPr marL="788829" indent="0" algn="ctr">
              <a:buNone/>
            </a:lvl3pPr>
            <a:lvl4pPr marL="1183245" indent="0" algn="ctr">
              <a:buNone/>
            </a:lvl4pPr>
            <a:lvl5pPr marL="1577658" indent="0" algn="ctr">
              <a:buNone/>
            </a:lvl5pPr>
            <a:lvl6pPr marL="1972073" indent="0" algn="ctr">
              <a:buNone/>
            </a:lvl6pPr>
            <a:lvl7pPr marL="2366489" indent="0" algn="ctr">
              <a:buNone/>
            </a:lvl7pPr>
            <a:lvl8pPr marL="2760905" indent="0" algn="ctr">
              <a:buNone/>
            </a:lvl8pPr>
            <a:lvl9pPr marL="3155318" indent="0" algn="ctr">
              <a:buNone/>
            </a:lvl9pPr>
          </a:lstStyle>
          <a:p>
            <a:r>
              <a:rPr kumimoji="0" lang="en-US" smtClean="0"/>
              <a:t>Click to edit Master subtitle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2" y="256333"/>
            <a:ext cx="1851660" cy="546142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11480" y="256333"/>
            <a:ext cx="5417820" cy="546142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440180" y="568966"/>
            <a:ext cx="6377940" cy="170688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1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440180" y="2340608"/>
            <a:ext cx="6377940" cy="1409067"/>
          </a:xfrm>
        </p:spPr>
        <p:txBody>
          <a:bodyPr anchor="t"/>
          <a:lstStyle>
            <a:lvl1pPr marL="63108" indent="0" algn="l">
              <a:buNone/>
              <a:defRPr sz="1900">
                <a:solidFill>
                  <a:schemeClr val="tx1"/>
                </a:solidFill>
              </a:defRPr>
            </a:lvl1pPr>
            <a:lvl2pPr>
              <a:buNone/>
              <a:defRPr sz="1400">
                <a:solidFill>
                  <a:schemeClr val="tx1">
                    <a:tint val="75000"/>
                  </a:schemeClr>
                </a:solidFill>
              </a:defRPr>
            </a:lvl2pPr>
            <a:lvl3pPr>
              <a:buNone/>
              <a:defRPr sz="1400">
                <a:solidFill>
                  <a:schemeClr val="tx1">
                    <a:tint val="75000"/>
                  </a:schemeClr>
                </a:solidFill>
              </a:defRPr>
            </a:lvl3pPr>
            <a:lvl4pPr>
              <a:buNone/>
              <a:defRPr sz="1100">
                <a:solidFill>
                  <a:schemeClr val="tx1">
                    <a:tint val="75000"/>
                  </a:schemeClr>
                </a:solidFill>
              </a:defRPr>
            </a:lvl4pPr>
            <a:lvl5pPr>
              <a:buNone/>
              <a:defRPr sz="11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132322" y="5988904"/>
            <a:ext cx="685800" cy="340783"/>
          </a:xfrm>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11480" y="1493527"/>
            <a:ext cx="3634740" cy="4224234"/>
          </a:xfrm>
        </p:spPr>
        <p:txBody>
          <a:bodyPr/>
          <a:lstStyle>
            <a:lvl1pPr>
              <a:defRPr sz="2500"/>
            </a:lvl1pPr>
            <a:lvl2pPr>
              <a:defRPr sz="2200"/>
            </a:lvl2pPr>
            <a:lvl3pPr>
              <a:defRPr sz="1900"/>
            </a:lvl3pPr>
            <a:lvl4pPr>
              <a:defRPr sz="1400"/>
            </a:lvl4pPr>
            <a:lvl5pPr>
              <a:defRPr sz="14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83380" y="1493527"/>
            <a:ext cx="3634740" cy="4224234"/>
          </a:xfrm>
        </p:spPr>
        <p:txBody>
          <a:bodyPr/>
          <a:lstStyle>
            <a:lvl1pPr>
              <a:defRPr sz="2500"/>
            </a:lvl1pPr>
            <a:lvl2pPr>
              <a:defRPr sz="2200"/>
            </a:lvl2pPr>
            <a:lvl3pPr>
              <a:defRPr sz="1900"/>
            </a:lvl3pPr>
            <a:lvl4pPr>
              <a:defRPr sz="1400"/>
            </a:lvl4pPr>
            <a:lvl5pPr>
              <a:defRPr sz="14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254847"/>
            <a:ext cx="7406640" cy="10668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11484" y="1432775"/>
            <a:ext cx="3636169" cy="700830"/>
          </a:xfrm>
        </p:spPr>
        <p:txBody>
          <a:bodyPr anchor="ctr"/>
          <a:lstStyle>
            <a:lvl1pPr marL="0" indent="0">
              <a:buNone/>
              <a:defRPr sz="2200" b="0" cap="all" baseline="0">
                <a:solidFill>
                  <a:schemeClr val="tx1"/>
                </a:solidFill>
              </a:defRPr>
            </a:lvl1pPr>
            <a:lvl2pPr>
              <a:buNone/>
              <a:defRPr sz="1900" b="1"/>
            </a:lvl2pPr>
            <a:lvl3pPr>
              <a:buNone/>
              <a:defRPr sz="1400" b="1"/>
            </a:lvl3pPr>
            <a:lvl4pPr>
              <a:buNone/>
              <a:defRPr sz="1400" b="1"/>
            </a:lvl4pPr>
            <a:lvl5pPr>
              <a:buNone/>
              <a:defRPr sz="14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80527" y="1432775"/>
            <a:ext cx="3637598" cy="700830"/>
          </a:xfrm>
        </p:spPr>
        <p:txBody>
          <a:bodyPr anchor="ctr"/>
          <a:lstStyle>
            <a:lvl1pPr marL="0" indent="0">
              <a:buNone/>
              <a:defRPr sz="2200" b="0" cap="all" baseline="0">
                <a:solidFill>
                  <a:schemeClr val="tx1"/>
                </a:solidFill>
              </a:defRPr>
            </a:lvl1pPr>
            <a:lvl2pPr>
              <a:buNone/>
              <a:defRPr sz="1900" b="1"/>
            </a:lvl2pPr>
            <a:lvl3pPr>
              <a:buNone/>
              <a:defRPr sz="1400" b="1"/>
            </a:lvl3pPr>
            <a:lvl4pPr>
              <a:buNone/>
              <a:defRPr sz="1400" b="1"/>
            </a:lvl4pPr>
            <a:lvl5pPr>
              <a:buNone/>
              <a:defRPr sz="14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11484" y="2204728"/>
            <a:ext cx="3636169" cy="3513034"/>
          </a:xfrm>
        </p:spPr>
        <p:txBody>
          <a:bodyPr/>
          <a:lstStyle>
            <a:lvl1pPr>
              <a:defRPr sz="2200"/>
            </a:lvl1pPr>
            <a:lvl2pPr>
              <a:defRPr sz="1900"/>
            </a:lvl2pPr>
            <a:lvl3pPr>
              <a:defRPr sz="1400"/>
            </a:lvl3pPr>
            <a:lvl4pPr>
              <a:defRPr sz="1400"/>
            </a:lvl4pPr>
            <a:lvl5pPr>
              <a:defRPr sz="14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80527" y="2204728"/>
            <a:ext cx="3637598" cy="3513034"/>
          </a:xfrm>
        </p:spPr>
        <p:txBody>
          <a:bodyPr/>
          <a:lstStyle>
            <a:lvl1pPr>
              <a:defRPr sz="2200"/>
            </a:lvl1pPr>
            <a:lvl2pPr>
              <a:defRPr sz="1900"/>
            </a:lvl2pPr>
            <a:lvl3pPr>
              <a:defRPr sz="1400"/>
            </a:lvl3pPr>
            <a:lvl4pPr>
              <a:defRPr sz="1400"/>
            </a:lvl4pPr>
            <a:lvl5pPr>
              <a:defRPr sz="14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5/20/2013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5/20/2013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5/20/2013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5" y="254847"/>
            <a:ext cx="2707481" cy="1084580"/>
          </a:xfrm>
        </p:spPr>
        <p:txBody>
          <a:bodyPr vert="horz" anchor="b">
            <a:normAutofit/>
            <a:sp3d prstMaterial="softEdge"/>
          </a:bodyPr>
          <a:lstStyle>
            <a:lvl1pPr algn="l">
              <a:buNone/>
              <a:defRPr sz="19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11485" y="1422407"/>
            <a:ext cx="2707481" cy="4295354"/>
          </a:xfrm>
        </p:spPr>
        <p:txBody>
          <a:bodyPr/>
          <a:lstStyle>
            <a:lvl1pPr marL="0" indent="0">
              <a:buNone/>
              <a:defRPr sz="1100"/>
            </a:lvl1pPr>
            <a:lvl2pPr>
              <a:buNone/>
              <a:defRPr sz="1100"/>
            </a:lvl2pPr>
            <a:lvl3pPr>
              <a:buNone/>
              <a:defRPr sz="800"/>
            </a:lvl3pPr>
            <a:lvl4pPr>
              <a:buNone/>
              <a:defRPr sz="800"/>
            </a:lvl4pPr>
            <a:lvl5pPr>
              <a:buNone/>
              <a:defRPr sz="8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217548" y="254854"/>
            <a:ext cx="4600575" cy="5462907"/>
          </a:xfrm>
        </p:spPr>
        <p:txBody>
          <a:bodyPr/>
          <a:lstStyle>
            <a:lvl1pPr>
              <a:defRPr sz="2500"/>
            </a:lvl1pPr>
            <a:lvl2pPr>
              <a:defRPr sz="2200"/>
            </a:lvl2pPr>
            <a:lvl3pPr>
              <a:defRPr sz="1900"/>
            </a:lvl3pPr>
            <a:lvl4pPr>
              <a:defRPr sz="1900"/>
            </a:lvl4pPr>
            <a:lvl5pPr>
              <a:defRPr sz="14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568961"/>
            <a:ext cx="4937760" cy="487470"/>
          </a:xfrm>
        </p:spPr>
        <p:txBody>
          <a:bodyPr lIns="39442" rIns="39442" bIns="0" anchor="b">
            <a:sp3d prstMaterial="softEdge"/>
          </a:bodyPr>
          <a:lstStyle>
            <a:lvl1pPr algn="ctr">
              <a:buNone/>
              <a:defRPr sz="19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645920" y="1709844"/>
            <a:ext cx="4937760" cy="369824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27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089006"/>
            <a:ext cx="4937760" cy="494999"/>
          </a:xfrm>
        </p:spPr>
        <p:txBody>
          <a:bodyPr lIns="39442" tIns="39442" rIns="39442" anchor="t"/>
          <a:lstStyle>
            <a:lvl1pPr marL="0" indent="0" algn="ctr">
              <a:buNone/>
              <a:defRPr sz="1100"/>
            </a:lvl1pPr>
            <a:lvl2pPr>
              <a:defRPr sz="1100"/>
            </a:lvl2pPr>
            <a:lvl3pPr>
              <a:defRPr sz="800"/>
            </a:lvl3pPr>
            <a:lvl4pPr>
              <a:defRPr sz="800"/>
            </a:lvl4pPr>
            <a:lvl5pPr>
              <a:defRPr sz="8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256330"/>
            <a:ext cx="7406640" cy="1066800"/>
          </a:xfrm>
          <a:prstGeom prst="rect">
            <a:avLst/>
          </a:prstGeom>
        </p:spPr>
        <p:txBody>
          <a:bodyPr vert="horz" lIns="78884" tIns="39442" rIns="78884" bIns="39442"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11480" y="1493520"/>
            <a:ext cx="7406640" cy="4395216"/>
          </a:xfrm>
          <a:prstGeom prst="rect">
            <a:avLst/>
          </a:prstGeom>
        </p:spPr>
        <p:txBody>
          <a:bodyPr vert="horz" lIns="78884" tIns="39442" rIns="78884" bIns="39442">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11480" y="5988904"/>
            <a:ext cx="1920240" cy="340783"/>
          </a:xfrm>
          <a:prstGeom prst="rect">
            <a:avLst/>
          </a:prstGeom>
        </p:spPr>
        <p:txBody>
          <a:bodyPr vert="horz" lIns="78884" tIns="39442" rIns="78884" bIns="39442" anchor="b"/>
          <a:lstStyle>
            <a:lvl1pPr algn="l" eaLnBrk="1" latinLnBrk="0" hangingPunct="1">
              <a:defRPr kumimoji="0" sz="1100">
                <a:solidFill>
                  <a:schemeClr val="tx1">
                    <a:shade val="50000"/>
                  </a:schemeClr>
                </a:solidFill>
              </a:defRPr>
            </a:lvl1pPr>
          </a:lstStyle>
          <a:p>
            <a:fld id="{1D8BD707-D9CF-40AE-B4C6-C98DA3205C09}" type="datetimeFigureOut">
              <a:rPr lang="en-US" smtClean="0"/>
              <a:pPr/>
              <a:t>5/20/2013</a:t>
            </a:fld>
            <a:endParaRPr lang="en-US" dirty="0"/>
          </a:p>
        </p:txBody>
      </p:sp>
      <p:sp>
        <p:nvSpPr>
          <p:cNvPr id="3" name="Footer Placeholder 2"/>
          <p:cNvSpPr>
            <a:spLocks noGrp="1"/>
          </p:cNvSpPr>
          <p:nvPr>
            <p:ph type="ftr" sz="quarter" idx="3"/>
          </p:nvPr>
        </p:nvSpPr>
        <p:spPr>
          <a:xfrm>
            <a:off x="2811780" y="5988904"/>
            <a:ext cx="2606040" cy="340783"/>
          </a:xfrm>
          <a:prstGeom prst="rect">
            <a:avLst/>
          </a:prstGeom>
        </p:spPr>
        <p:txBody>
          <a:bodyPr vert="horz" lIns="78884" tIns="39442" rIns="78884" bIns="39442" anchor="b"/>
          <a:lstStyle>
            <a:lvl1pPr algn="ctr" eaLnBrk="1" latinLnBrk="0" hangingPunct="1">
              <a:defRPr kumimoji="0" sz="11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132322" y="5988904"/>
            <a:ext cx="685800" cy="340783"/>
          </a:xfrm>
          <a:prstGeom prst="rect">
            <a:avLst/>
          </a:prstGeom>
        </p:spPr>
        <p:txBody>
          <a:bodyPr vert="horz" lIns="0" tIns="39442" rIns="0" bIns="39442" anchor="b"/>
          <a:lstStyle>
            <a:lvl1pPr algn="r" eaLnBrk="1" latinLnBrk="0" hangingPunct="1">
              <a:defRPr kumimoji="0" sz="1100">
                <a:solidFill>
                  <a:schemeClr val="tx1">
                    <a:shade val="50000"/>
                  </a:schemeClr>
                </a:solidFill>
              </a:defRPr>
            </a:lvl1pPr>
          </a:lstStyle>
          <a:p>
            <a:fld id="{B6F15528-21DE-4FAA-801E-634DDDAF4B2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1" latinLnBrk="0" hangingPunct="1">
        <a:spcBef>
          <a:spcPct val="0"/>
        </a:spcBef>
        <a:buNone/>
        <a:defRPr kumimoji="0" sz="36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473297" indent="-354974" algn="l" rtl="0" eaLnBrk="1" latinLnBrk="0" hangingPunct="1">
        <a:spcBef>
          <a:spcPct val="20000"/>
        </a:spcBef>
        <a:buClr>
          <a:schemeClr val="tx1">
            <a:shade val="95000"/>
          </a:schemeClr>
        </a:buClr>
        <a:buSzPct val="65000"/>
        <a:buFont typeface="Wingdings 2"/>
        <a:buChar char=""/>
        <a:defRPr kumimoji="0" sz="2500" kern="1200">
          <a:solidFill>
            <a:schemeClr val="tx1"/>
          </a:solidFill>
          <a:latin typeface="+mn-lt"/>
          <a:ea typeface="+mn-ea"/>
          <a:cs typeface="+mn-cs"/>
        </a:defRPr>
      </a:lvl1pPr>
      <a:lvl2pPr marL="749387" indent="-244536" algn="l" rtl="0" eaLnBrk="1" latinLnBrk="0" hangingPunct="1">
        <a:spcBef>
          <a:spcPct val="20000"/>
        </a:spcBef>
        <a:buClr>
          <a:schemeClr val="tx1"/>
        </a:buClr>
        <a:buSzPct val="80000"/>
        <a:buFont typeface="Wingdings 2"/>
        <a:buChar char=""/>
        <a:defRPr kumimoji="0" sz="2200" kern="1200">
          <a:solidFill>
            <a:schemeClr val="tx1"/>
          </a:solidFill>
          <a:latin typeface="+mn-lt"/>
          <a:ea typeface="+mn-ea"/>
          <a:cs typeface="+mn-cs"/>
        </a:defRPr>
      </a:lvl2pPr>
      <a:lvl3pPr marL="978150" indent="-197207" algn="l" rtl="0" eaLnBrk="1" latinLnBrk="0" hangingPunct="1">
        <a:spcBef>
          <a:spcPct val="20000"/>
        </a:spcBef>
        <a:buClr>
          <a:schemeClr val="tx1"/>
        </a:buClr>
        <a:buSzPct val="95000"/>
        <a:buFont typeface="Wingdings"/>
        <a:buChar char=""/>
        <a:defRPr kumimoji="0" sz="1900" kern="1200">
          <a:solidFill>
            <a:schemeClr val="tx1"/>
          </a:solidFill>
          <a:latin typeface="+mn-lt"/>
          <a:ea typeface="+mn-ea"/>
          <a:cs typeface="+mn-cs"/>
        </a:defRPr>
      </a:lvl3pPr>
      <a:lvl4pPr marL="1167469" indent="-157767" algn="l" rtl="0" eaLnBrk="1" latinLnBrk="0" hangingPunct="1">
        <a:spcBef>
          <a:spcPct val="20000"/>
        </a:spcBef>
        <a:buClr>
          <a:schemeClr val="tx1"/>
        </a:buClr>
        <a:buSzPct val="100000"/>
        <a:buFont typeface="Wingdings 3"/>
        <a:buChar char=""/>
        <a:defRPr kumimoji="0" sz="1900" kern="1200">
          <a:solidFill>
            <a:schemeClr val="tx1"/>
          </a:solidFill>
          <a:latin typeface="+mn-lt"/>
          <a:ea typeface="+mn-ea"/>
          <a:cs typeface="+mn-cs"/>
        </a:defRPr>
      </a:lvl4pPr>
      <a:lvl5pPr marL="1333124" indent="-157767" algn="l" rtl="0" eaLnBrk="1" latinLnBrk="0" hangingPunct="1">
        <a:spcBef>
          <a:spcPct val="20000"/>
        </a:spcBef>
        <a:buClr>
          <a:schemeClr val="tx1"/>
        </a:buClr>
        <a:buFont typeface="Wingdings 2"/>
        <a:buChar char=""/>
        <a:defRPr kumimoji="0" sz="1900" kern="1200">
          <a:solidFill>
            <a:schemeClr val="tx1"/>
          </a:solidFill>
          <a:latin typeface="+mn-lt"/>
          <a:ea typeface="+mn-ea"/>
          <a:cs typeface="+mn-cs"/>
        </a:defRPr>
      </a:lvl5pPr>
      <a:lvl6pPr marL="1522440" indent="-157767" algn="l" rtl="0" eaLnBrk="1" latinLnBrk="0" hangingPunct="1">
        <a:spcBef>
          <a:spcPct val="20000"/>
        </a:spcBef>
        <a:buClr>
          <a:schemeClr val="tx1"/>
        </a:buClr>
        <a:buFont typeface="Wingdings 3"/>
        <a:buChar char=""/>
        <a:defRPr kumimoji="0" sz="1400" kern="1200">
          <a:solidFill>
            <a:schemeClr val="tx1"/>
          </a:solidFill>
          <a:latin typeface="+mn-lt"/>
          <a:ea typeface="+mn-ea"/>
          <a:cs typeface="+mn-cs"/>
        </a:defRPr>
      </a:lvl6pPr>
      <a:lvl7pPr marL="1695983" indent="-157767"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7pPr>
      <a:lvl8pPr marL="1869524" indent="-157767" algn="l" rtl="0" eaLnBrk="1" latinLnBrk="0" hangingPunct="1">
        <a:spcBef>
          <a:spcPct val="20000"/>
        </a:spcBef>
        <a:buClr>
          <a:schemeClr val="tx1"/>
        </a:buClr>
        <a:buFont typeface="Wingdings 2"/>
        <a:buChar char=""/>
        <a:defRPr kumimoji="0" sz="1100" kern="1200">
          <a:solidFill>
            <a:schemeClr val="tx1"/>
          </a:solidFill>
          <a:latin typeface="+mn-lt"/>
          <a:ea typeface="+mn-ea"/>
          <a:cs typeface="+mn-cs"/>
        </a:defRPr>
      </a:lvl8pPr>
      <a:lvl9pPr marL="2043069" indent="-157767" algn="l" rtl="0" eaLnBrk="1" latinLnBrk="0" hangingPunct="1">
        <a:spcBef>
          <a:spcPct val="20000"/>
        </a:spcBef>
        <a:buClr>
          <a:schemeClr val="tx1"/>
        </a:buClr>
        <a:buFont typeface="Wingdings 2"/>
        <a:buChar char=""/>
        <a:defRPr kumimoji="0" sz="11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94416" algn="l" rtl="0" eaLnBrk="1" latinLnBrk="0" hangingPunct="1">
        <a:defRPr kumimoji="0" kern="1200">
          <a:solidFill>
            <a:schemeClr val="tx1"/>
          </a:solidFill>
          <a:latin typeface="+mn-lt"/>
          <a:ea typeface="+mn-ea"/>
          <a:cs typeface="+mn-cs"/>
        </a:defRPr>
      </a:lvl2pPr>
      <a:lvl3pPr marL="788829" algn="l" rtl="0" eaLnBrk="1" latinLnBrk="0" hangingPunct="1">
        <a:defRPr kumimoji="0" kern="1200">
          <a:solidFill>
            <a:schemeClr val="tx1"/>
          </a:solidFill>
          <a:latin typeface="+mn-lt"/>
          <a:ea typeface="+mn-ea"/>
          <a:cs typeface="+mn-cs"/>
        </a:defRPr>
      </a:lvl3pPr>
      <a:lvl4pPr marL="1183245" algn="l" rtl="0" eaLnBrk="1" latinLnBrk="0" hangingPunct="1">
        <a:defRPr kumimoji="0" kern="1200">
          <a:solidFill>
            <a:schemeClr val="tx1"/>
          </a:solidFill>
          <a:latin typeface="+mn-lt"/>
          <a:ea typeface="+mn-ea"/>
          <a:cs typeface="+mn-cs"/>
        </a:defRPr>
      </a:lvl4pPr>
      <a:lvl5pPr marL="1577658" algn="l" rtl="0" eaLnBrk="1" latinLnBrk="0" hangingPunct="1">
        <a:defRPr kumimoji="0" kern="1200">
          <a:solidFill>
            <a:schemeClr val="tx1"/>
          </a:solidFill>
          <a:latin typeface="+mn-lt"/>
          <a:ea typeface="+mn-ea"/>
          <a:cs typeface="+mn-cs"/>
        </a:defRPr>
      </a:lvl5pPr>
      <a:lvl6pPr marL="1972073" algn="l" rtl="0" eaLnBrk="1" latinLnBrk="0" hangingPunct="1">
        <a:defRPr kumimoji="0" kern="1200">
          <a:solidFill>
            <a:schemeClr val="tx1"/>
          </a:solidFill>
          <a:latin typeface="+mn-lt"/>
          <a:ea typeface="+mn-ea"/>
          <a:cs typeface="+mn-cs"/>
        </a:defRPr>
      </a:lvl6pPr>
      <a:lvl7pPr marL="2366489" algn="l" rtl="0" eaLnBrk="1" latinLnBrk="0" hangingPunct="1">
        <a:defRPr kumimoji="0" kern="1200">
          <a:solidFill>
            <a:schemeClr val="tx1"/>
          </a:solidFill>
          <a:latin typeface="+mn-lt"/>
          <a:ea typeface="+mn-ea"/>
          <a:cs typeface="+mn-cs"/>
        </a:defRPr>
      </a:lvl7pPr>
      <a:lvl8pPr marL="2760905" algn="l" rtl="0" eaLnBrk="1" latinLnBrk="0" hangingPunct="1">
        <a:defRPr kumimoji="0" kern="1200">
          <a:solidFill>
            <a:schemeClr val="tx1"/>
          </a:solidFill>
          <a:latin typeface="+mn-lt"/>
          <a:ea typeface="+mn-ea"/>
          <a:cs typeface="+mn-cs"/>
        </a:defRPr>
      </a:lvl8pPr>
      <a:lvl9pPr marL="315531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sdboardofdentistr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https://www.sdboardofdentistry.or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www.dentalclinicmanual.com/chapt6/index.html" TargetMode="External"/><Relationship Id="rId3" Type="http://schemas.openxmlformats.org/officeDocument/2006/relationships/hyperlink" Target="http://www.dentalclinicmanual.com/chapt1/index.html" TargetMode="External"/><Relationship Id="rId7" Type="http://schemas.openxmlformats.org/officeDocument/2006/relationships/hyperlink" Target="http://www.dentalclinicmanual.com/chapt5/index.html" TargetMode="External"/><Relationship Id="rId2" Type="http://schemas.openxmlformats.org/officeDocument/2006/relationships/hyperlink" Target="http://www.dentalclinicmanual.com/index.html" TargetMode="External"/><Relationship Id="rId1" Type="http://schemas.openxmlformats.org/officeDocument/2006/relationships/slideLayout" Target="../slideLayouts/slideLayout2.xml"/><Relationship Id="rId6" Type="http://schemas.openxmlformats.org/officeDocument/2006/relationships/hyperlink" Target="http://www.dentalclinicmanual.com/chapt4/index.html" TargetMode="External"/><Relationship Id="rId5" Type="http://schemas.openxmlformats.org/officeDocument/2006/relationships/hyperlink" Target="http://www.dentalclinicmanual.com/chapt3/index.html" TargetMode="External"/><Relationship Id="rId4" Type="http://schemas.openxmlformats.org/officeDocument/2006/relationships/hyperlink" Target="http://www.dentalclinicmanual.com/chapt2/index.html"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www.irs.gov/business/small/index.html"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www.personal-plans.com/adha/welcome.do"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http://www.mobile-portabledentalmanual.com/chapt5/frameset.html" TargetMode="External"/><Relationship Id="rId3" Type="http://schemas.openxmlformats.org/officeDocument/2006/relationships/hyperlink" Target="http://www.mobile-portabledentalmanual.com/ManualOverview.html" TargetMode="External"/><Relationship Id="rId7" Type="http://schemas.openxmlformats.org/officeDocument/2006/relationships/hyperlink" Target="http://www.mobile-portabledentalmanual.com/chapt4/frameset.html" TargetMode="External"/><Relationship Id="rId2" Type="http://schemas.openxmlformats.org/officeDocument/2006/relationships/hyperlink" Target="http://www.mobile-portabledentalmanual.com/frameset_overview.html" TargetMode="External"/><Relationship Id="rId1" Type="http://schemas.openxmlformats.org/officeDocument/2006/relationships/slideLayout" Target="../slideLayouts/slideLayout2.xml"/><Relationship Id="rId6" Type="http://schemas.openxmlformats.org/officeDocument/2006/relationships/hyperlink" Target="http://www.mobile-portabledentalmanual.com/chapt3/frameset.html" TargetMode="External"/><Relationship Id="rId5" Type="http://schemas.openxmlformats.org/officeDocument/2006/relationships/hyperlink" Target="http://www.mobile-portabledentalmanual.com/chapt2/frameset.html" TargetMode="External"/><Relationship Id="rId4" Type="http://schemas.openxmlformats.org/officeDocument/2006/relationships/hyperlink" Target="http://www.mobile-portabledentalmanual.com/toc0.html"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hyperlink" Target="http://www.astdd.com/"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www.cdc.gov/oralhealth/infectioncontrol/guidelines/index" TargetMode="Externa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http://www.osap.org/" TargetMode="External"/><Relationship Id="rId2" Type="http://schemas.openxmlformats.org/officeDocument/2006/relationships/hyperlink" Target="http://www.osha.gov/"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www.adha.org/downloads/adha_standards08.pdf"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hyperlink" Target="http://doh.sd.gov/LocalOffices/CHS.asp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hyperlink" Target="http://sdheadstart.org/communityresources/findaheadstartprogram/oglalalakota/" TargetMode="External"/><Relationship Id="rId3" Type="http://schemas.openxmlformats.org/officeDocument/2006/relationships/hyperlink" Target="http://sdheadstart.org/communityresources/findaheadstartprogram/cheyenne/" TargetMode="External"/><Relationship Id="rId7" Type="http://schemas.openxmlformats.org/officeDocument/2006/relationships/hyperlink" Target="http://sdheadstart.org/communityresources/findaheadstartprogram/oahe/" TargetMode="External"/><Relationship Id="rId2" Type="http://schemas.openxmlformats.org/officeDocument/2006/relationships/hyperlink" Target="http://sdheadstart.org/communityresources/findaheadstartprogram/badlands/" TargetMode="External"/><Relationship Id="rId1" Type="http://schemas.openxmlformats.org/officeDocument/2006/relationships/slideLayout" Target="../slideLayouts/slideLayout2.xml"/><Relationship Id="rId6" Type="http://schemas.openxmlformats.org/officeDocument/2006/relationships/hyperlink" Target="http://sdheadstart.org/communityresources/findaheadstartprogram/nesd/" TargetMode="External"/><Relationship Id="rId5" Type="http://schemas.openxmlformats.org/officeDocument/2006/relationships/hyperlink" Target="http://sdheadstart.org/communityresources/findaheadstartprogram/lowerbrule/" TargetMode="External"/><Relationship Id="rId4" Type="http://schemas.openxmlformats.org/officeDocument/2006/relationships/hyperlink" Target="http://sdheadstart.org/communityresources/findaheadstartprogram/interlakes/" TargetMode="External"/><Relationship Id="rId9" Type="http://schemas.openxmlformats.org/officeDocument/2006/relationships/hyperlink" Target="http://sdheadstart.org/communityresources/findaheadstartprogram/rosebud/" TargetMode="External"/></Relationships>
</file>

<file path=ppt/slides/_rels/slide72.xml.rels><?xml version="1.0" encoding="UTF-8" standalone="yes"?>
<Relationships xmlns="http://schemas.openxmlformats.org/package/2006/relationships"><Relationship Id="rId8" Type="http://schemas.openxmlformats.org/officeDocument/2006/relationships/hyperlink" Target="http://sdheadstart.org/communityresources/findaheadstartprogram/oglalalakota/" TargetMode="External"/><Relationship Id="rId3" Type="http://schemas.openxmlformats.org/officeDocument/2006/relationships/hyperlink" Target="http://sdheadstart.org/communityresources/findaheadstartprogram/cheyenne/" TargetMode="External"/><Relationship Id="rId7" Type="http://schemas.openxmlformats.org/officeDocument/2006/relationships/hyperlink" Target="http://sdheadstart.org/communityresources/findaheadstartprogram/oahe/" TargetMode="External"/><Relationship Id="rId2" Type="http://schemas.openxmlformats.org/officeDocument/2006/relationships/hyperlink" Target="http://sdheadstart.org/communityresources/findaheadstartprogram/badlands/" TargetMode="External"/><Relationship Id="rId1" Type="http://schemas.openxmlformats.org/officeDocument/2006/relationships/slideLayout" Target="../slideLayouts/slideLayout7.xml"/><Relationship Id="rId6" Type="http://schemas.openxmlformats.org/officeDocument/2006/relationships/hyperlink" Target="http://sdheadstart.org/communityresources/findaheadstartprogram/nesd/" TargetMode="External"/><Relationship Id="rId5" Type="http://schemas.openxmlformats.org/officeDocument/2006/relationships/hyperlink" Target="http://sdheadstart.org/communityresources/findaheadstartprogram/lowerbrule/" TargetMode="External"/><Relationship Id="rId4" Type="http://schemas.openxmlformats.org/officeDocument/2006/relationships/hyperlink" Target="http://sdheadstart.org/communityresources/findaheadstartprogram/interlakes/" TargetMode="External"/><Relationship Id="rId9" Type="http://schemas.openxmlformats.org/officeDocument/2006/relationships/hyperlink" Target="http://sdheadstart.org/communityresources/findaheadstartprogram/rosebud/" TargetMode="External"/></Relationships>
</file>

<file path=ppt/slides/_rels/slide73.xml.rels><?xml version="1.0" encoding="UTF-8" standalone="yes"?>
<Relationships xmlns="http://schemas.openxmlformats.org/package/2006/relationships"><Relationship Id="rId8" Type="http://schemas.openxmlformats.org/officeDocument/2006/relationships/hyperlink" Target="http://sdheadstart.org/communityresources/findaheadstartprogram/yankton/" TargetMode="External"/><Relationship Id="rId3" Type="http://schemas.openxmlformats.org/officeDocument/2006/relationships/hyperlink" Target="http://sdheadstart.org/communityresources/findaheadstartprogram/siouxfalls/" TargetMode="External"/><Relationship Id="rId7" Type="http://schemas.openxmlformats.org/officeDocument/2006/relationships/hyperlink" Target="http://sdheadstart.org/communityresources/findaheadstartprogram/usd/" TargetMode="External"/><Relationship Id="rId2" Type="http://schemas.openxmlformats.org/officeDocument/2006/relationships/hyperlink" Target="http://sdheadstart.org/communityresources/findaheadstartprogram/rai/" TargetMode="External"/><Relationship Id="rId1" Type="http://schemas.openxmlformats.org/officeDocument/2006/relationships/slideLayout" Target="../slideLayouts/slideLayout7.xml"/><Relationship Id="rId6" Type="http://schemas.openxmlformats.org/officeDocument/2006/relationships/hyperlink" Target="http://sdheadstart.org/communityresources/findaheadstartprogram/standingrock/" TargetMode="External"/><Relationship Id="rId5" Type="http://schemas.openxmlformats.org/officeDocument/2006/relationships/hyperlink" Target="http://sdheadstart.org/communityresources/findaheadstartprogram/sccd/" TargetMode="External"/><Relationship Id="rId4" Type="http://schemas.openxmlformats.org/officeDocument/2006/relationships/hyperlink" Target="http://sdheadstart.org/communityresources/findaheadstartprogram/swo/" TargetMode="External"/><Relationship Id="rId9" Type="http://schemas.openxmlformats.org/officeDocument/2006/relationships/hyperlink" Target="http://sdheadstart.org/communityresources/findaheadstartprogram/yfs/"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www.adha.org/publications/working/working.htm"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hyperlink" Target="http://www.adha.org/" TargetMode="External"/><Relationship Id="rId1" Type="http://schemas.openxmlformats.org/officeDocument/2006/relationships/slideLayout" Target="../slideLayouts/slideLayout2.xml"/><Relationship Id="rId4" Type="http://schemas.openxmlformats.org/officeDocument/2006/relationships/hyperlink" Target="http://www.cdc.gov/niosh" TargetMode="External"/></Relationships>
</file>

<file path=ppt/slides/_rels/slide83.xml.rels><?xml version="1.0" encoding="UTF-8" standalone="yes"?>
<Relationships xmlns="http://schemas.openxmlformats.org/package/2006/relationships"><Relationship Id="rId8" Type="http://schemas.openxmlformats.org/officeDocument/2006/relationships/hyperlink" Target="http://www.niddk.nih.gov/" TargetMode="External"/><Relationship Id="rId3" Type="http://schemas.openxmlformats.org/officeDocument/2006/relationships/hyperlink" Target="http://www.nih.gov/" TargetMode="External"/><Relationship Id="rId7" Type="http://schemas.openxmlformats.org/officeDocument/2006/relationships/hyperlink" Target="http://www.niams.nih.gov/" TargetMode="External"/><Relationship Id="rId2" Type="http://schemas.openxmlformats.org/officeDocument/2006/relationships/hyperlink" Target="http://www.amcancersoc.org/" TargetMode="External"/><Relationship Id="rId1" Type="http://schemas.openxmlformats.org/officeDocument/2006/relationships/slideLayout" Target="../slideLayouts/slideLayout2.xml"/><Relationship Id="rId6" Type="http://schemas.openxmlformats.org/officeDocument/2006/relationships/hyperlink" Target="http://www.nhlbi.nih.gov/" TargetMode="External"/><Relationship Id="rId5" Type="http://schemas.openxmlformats.org/officeDocument/2006/relationships/hyperlink" Target="http://www.nohic.nidcr.nih.gov/" TargetMode="External"/><Relationship Id="rId10" Type="http://schemas.openxmlformats.org/officeDocument/2006/relationships/hyperlink" Target="http://www.nlm.nih.gov/" TargetMode="External"/><Relationship Id="rId4" Type="http://schemas.openxmlformats.org/officeDocument/2006/relationships/hyperlink" Target="http://www.nidcr.nih.gov/" TargetMode="External"/><Relationship Id="rId9" Type="http://schemas.openxmlformats.org/officeDocument/2006/relationships/hyperlink" Target="http://www.nccam.nih.gov/"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adha.org/news/04062009-CMS.ht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829" y="266700"/>
            <a:ext cx="7406640" cy="2720340"/>
          </a:xfrm>
        </p:spPr>
        <p:txBody>
          <a:bodyPr>
            <a:normAutofit fontScale="90000"/>
          </a:bodyPr>
          <a:lstStyle/>
          <a:p>
            <a:r>
              <a:rPr lang="en-US" sz="6000" dirty="0" smtClean="0">
                <a:solidFill>
                  <a:schemeClr val="tx1"/>
                </a:solidFill>
              </a:rPr>
              <a:t/>
            </a:r>
            <a:br>
              <a:rPr lang="en-US" sz="6000" dirty="0" smtClean="0">
                <a:solidFill>
                  <a:schemeClr val="tx1"/>
                </a:solidFill>
              </a:rPr>
            </a:br>
            <a:r>
              <a:rPr lang="en-US" sz="6000" dirty="0" smtClean="0">
                <a:solidFill>
                  <a:schemeClr val="tx1"/>
                </a:solidFill>
              </a:rPr>
              <a:t/>
            </a:r>
            <a:br>
              <a:rPr lang="en-US" sz="6000" dirty="0" smtClean="0">
                <a:solidFill>
                  <a:schemeClr val="tx1"/>
                </a:solidFill>
              </a:rPr>
            </a:br>
            <a:r>
              <a:rPr lang="en-US" sz="6000" dirty="0">
                <a:solidFill>
                  <a:schemeClr val="tx1"/>
                </a:solidFill>
              </a:rPr>
              <a:t/>
            </a:r>
            <a:br>
              <a:rPr lang="en-US" sz="6000" dirty="0">
                <a:solidFill>
                  <a:schemeClr val="tx1"/>
                </a:solidFill>
              </a:rPr>
            </a:br>
            <a:r>
              <a:rPr lang="en-US" sz="6000" dirty="0" smtClean="0">
                <a:solidFill>
                  <a:schemeClr val="tx1"/>
                </a:solidFill>
              </a:rPr>
              <a:t>SD </a:t>
            </a:r>
            <a:r>
              <a:rPr lang="en-US" sz="6000" dirty="0">
                <a:solidFill>
                  <a:schemeClr val="tx1"/>
                </a:solidFill>
              </a:rPr>
              <a:t>Collaborative Agreement </a:t>
            </a:r>
          </a:p>
        </p:txBody>
      </p:sp>
      <p:sp>
        <p:nvSpPr>
          <p:cNvPr id="7" name="Subtitle 6"/>
          <p:cNvSpPr>
            <a:spLocks noGrp="1"/>
          </p:cNvSpPr>
          <p:nvPr>
            <p:ph type="subTitle" idx="1"/>
          </p:nvPr>
        </p:nvSpPr>
        <p:spPr>
          <a:xfrm>
            <a:off x="1234440" y="3109586"/>
            <a:ext cx="5760720" cy="2072014"/>
          </a:xfrm>
        </p:spPr>
        <p:txBody>
          <a:bodyPr>
            <a:normAutofit fontScale="62500" lnSpcReduction="20000"/>
          </a:bodyPr>
          <a:lstStyle/>
          <a:p>
            <a:endParaRPr lang="en-US" dirty="0" smtClean="0"/>
          </a:p>
          <a:p>
            <a:endParaRPr lang="en-US" dirty="0"/>
          </a:p>
          <a:p>
            <a:endParaRPr lang="en-US" dirty="0" smtClean="0"/>
          </a:p>
          <a:p>
            <a:r>
              <a:rPr lang="en-US" dirty="0" err="1" smtClean="0"/>
              <a:t>Zona</a:t>
            </a:r>
            <a:r>
              <a:rPr lang="en-US" dirty="0" smtClean="0"/>
              <a:t> </a:t>
            </a:r>
            <a:r>
              <a:rPr lang="en-US" dirty="0" err="1" smtClean="0"/>
              <a:t>Hornstra</a:t>
            </a:r>
            <a:r>
              <a:rPr lang="en-US" dirty="0" smtClean="0"/>
              <a:t>, RDH, BS</a:t>
            </a:r>
          </a:p>
          <a:p>
            <a:r>
              <a:rPr lang="en-US" dirty="0" smtClean="0"/>
              <a:t>SDDHA Legislative Chair</a:t>
            </a:r>
          </a:p>
          <a:p>
            <a:r>
              <a:rPr lang="en-US" dirty="0" smtClean="0"/>
              <a:t>May 18, 2013</a:t>
            </a:r>
          </a:p>
          <a:p>
            <a:r>
              <a:rPr lang="en-US" dirty="0" smtClean="0"/>
              <a:t>This is a Working Document and will be updated periodically with new information as it becomes available </a:t>
            </a:r>
            <a:endParaRPr lang="en-US" dirty="0" smtClean="0"/>
          </a:p>
          <a:p>
            <a:endParaRPr lang="en-US" dirty="0"/>
          </a:p>
        </p:txBody>
      </p:sp>
    </p:spTree>
    <p:extLst>
      <p:ext uri="{BB962C8B-B14F-4D97-AF65-F5344CB8AC3E}">
        <p14:creationId xmlns:p14="http://schemas.microsoft.com/office/powerpoint/2010/main" val="420096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SD HISTORY</a:t>
            </a:r>
            <a:endParaRPr lang="en-US" dirty="0">
              <a:solidFill>
                <a:schemeClr val="tx1"/>
              </a:solidFill>
            </a:endParaRPr>
          </a:p>
        </p:txBody>
      </p:sp>
      <p:sp>
        <p:nvSpPr>
          <p:cNvPr id="3" name="Content Placeholder 2"/>
          <p:cNvSpPr>
            <a:spLocks noGrp="1"/>
          </p:cNvSpPr>
          <p:nvPr>
            <p:ph idx="1"/>
          </p:nvPr>
        </p:nvSpPr>
        <p:spPr>
          <a:xfrm>
            <a:off x="114300" y="1493520"/>
            <a:ext cx="8115300" cy="4729480"/>
          </a:xfrm>
        </p:spPr>
        <p:txBody>
          <a:bodyPr>
            <a:normAutofit fontScale="77500" lnSpcReduction="20000"/>
          </a:bodyPr>
          <a:lstStyle/>
          <a:p>
            <a:pPr marL="118323" indent="0">
              <a:buNone/>
            </a:pPr>
            <a:r>
              <a:rPr lang="en-US" dirty="0" smtClean="0">
                <a:solidFill>
                  <a:schemeClr val="tx1"/>
                </a:solidFill>
              </a:rPr>
              <a:t>2002 Oral Health Coalition recommended Limited Access Permit RDH.</a:t>
            </a:r>
          </a:p>
          <a:p>
            <a:pPr marL="118323" indent="0">
              <a:buNone/>
            </a:pPr>
            <a:endParaRPr lang="en-US" dirty="0"/>
          </a:p>
          <a:p>
            <a:pPr marL="118323" indent="0">
              <a:buNone/>
            </a:pPr>
            <a:r>
              <a:rPr lang="en-US" dirty="0" smtClean="0"/>
              <a:t>2005 </a:t>
            </a:r>
            <a:r>
              <a:rPr lang="en-US" dirty="0"/>
              <a:t>w</a:t>
            </a:r>
            <a:r>
              <a:rPr lang="en-US" dirty="0" smtClean="0">
                <a:solidFill>
                  <a:schemeClr val="tx1"/>
                </a:solidFill>
              </a:rPr>
              <a:t>as brought </a:t>
            </a:r>
            <a:r>
              <a:rPr lang="en-US" dirty="0" smtClean="0">
                <a:solidFill>
                  <a:schemeClr val="tx1"/>
                </a:solidFill>
              </a:rPr>
              <a:t>in as a Bill </a:t>
            </a:r>
            <a:r>
              <a:rPr lang="en-US" dirty="0" smtClean="0">
                <a:solidFill>
                  <a:schemeClr val="tx1"/>
                </a:solidFill>
              </a:rPr>
              <a:t>and was not approved in Committee. </a:t>
            </a:r>
          </a:p>
          <a:p>
            <a:pPr marL="0" indent="0">
              <a:buNone/>
            </a:pPr>
            <a:endParaRPr lang="en-US" dirty="0">
              <a:solidFill>
                <a:schemeClr val="tx1"/>
              </a:solidFill>
            </a:endParaRPr>
          </a:p>
          <a:p>
            <a:pPr marL="118323" indent="0">
              <a:buNone/>
            </a:pPr>
            <a:r>
              <a:rPr lang="en-US" dirty="0" smtClean="0">
                <a:solidFill>
                  <a:schemeClr val="tx1"/>
                </a:solidFill>
              </a:rPr>
              <a:t>2009 Oral Health Coalition recommended investigation of a model of Public Health Supervision. </a:t>
            </a:r>
          </a:p>
          <a:p>
            <a:endParaRPr lang="en-US" dirty="0" smtClean="0">
              <a:solidFill>
                <a:schemeClr val="tx1"/>
              </a:solidFill>
            </a:endParaRPr>
          </a:p>
          <a:p>
            <a:pPr marL="118323" indent="0">
              <a:buNone/>
            </a:pPr>
            <a:r>
              <a:rPr lang="en-US" dirty="0" smtClean="0"/>
              <a:t>Surgeon General </a:t>
            </a:r>
            <a:r>
              <a:rPr lang="en-US" dirty="0" smtClean="0">
                <a:solidFill>
                  <a:schemeClr val="tx1"/>
                </a:solidFill>
              </a:rPr>
              <a:t> mandates each state to have options for improved </a:t>
            </a:r>
            <a:r>
              <a:rPr lang="en-US" dirty="0" smtClean="0">
                <a:solidFill>
                  <a:schemeClr val="tx1"/>
                </a:solidFill>
              </a:rPr>
              <a:t>dental access.</a:t>
            </a:r>
            <a:endParaRPr lang="en-US" dirty="0" smtClean="0">
              <a:solidFill>
                <a:schemeClr val="tx1"/>
              </a:solidFill>
            </a:endParaRPr>
          </a:p>
          <a:p>
            <a:pPr marL="0" indent="0">
              <a:buNone/>
            </a:pPr>
            <a:endParaRPr lang="en-US" dirty="0">
              <a:solidFill>
                <a:schemeClr val="tx1"/>
              </a:solidFill>
            </a:endParaRPr>
          </a:p>
          <a:p>
            <a:pPr marL="118323" indent="0">
              <a:buNone/>
            </a:pPr>
            <a:r>
              <a:rPr lang="en-US" dirty="0" smtClean="0">
                <a:solidFill>
                  <a:schemeClr val="tx1"/>
                </a:solidFill>
              </a:rPr>
              <a:t>SDDHA brought forth House Bill 1045 which was Established by Statute in 2011 to allow dental hygienists to provide preventative services.</a:t>
            </a:r>
          </a:p>
          <a:p>
            <a:pPr marL="0" indent="0">
              <a:buNone/>
            </a:pPr>
            <a:endParaRPr lang="en-US" dirty="0" smtClean="0">
              <a:solidFill>
                <a:schemeClr val="tx1"/>
              </a:solidFill>
            </a:endParaRPr>
          </a:p>
          <a:p>
            <a:pPr marL="118323" indent="0">
              <a:buNone/>
            </a:pPr>
            <a:r>
              <a:rPr lang="en-US" dirty="0" smtClean="0">
                <a:solidFill>
                  <a:schemeClr val="tx1"/>
                </a:solidFill>
              </a:rPr>
              <a:t>Rules and statute put into SD Dental Practice Act July 2012.</a:t>
            </a:r>
          </a:p>
          <a:p>
            <a:pPr marL="394416" lvl="1" indent="0">
              <a:buNone/>
            </a:pPr>
            <a:endParaRPr lang="en-US" dirty="0" smtClean="0"/>
          </a:p>
        </p:txBody>
      </p:sp>
    </p:spTree>
    <p:extLst>
      <p:ext uri="{BB962C8B-B14F-4D97-AF65-F5344CB8AC3E}">
        <p14:creationId xmlns:p14="http://schemas.microsoft.com/office/powerpoint/2010/main" val="262795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INTENT</a:t>
            </a:r>
            <a:endParaRPr lang="en-US" dirty="0">
              <a:solidFill>
                <a:schemeClr val="tx1"/>
              </a:solidFill>
            </a:endParaRPr>
          </a:p>
        </p:txBody>
      </p:sp>
      <p:sp>
        <p:nvSpPr>
          <p:cNvPr id="3" name="Rectangle 2"/>
          <p:cNvSpPr/>
          <p:nvPr/>
        </p:nvSpPr>
        <p:spPr>
          <a:xfrm>
            <a:off x="365762" y="1637543"/>
            <a:ext cx="7406640" cy="4788636"/>
          </a:xfrm>
          <a:prstGeom prst="rect">
            <a:avLst/>
          </a:prstGeom>
        </p:spPr>
        <p:txBody>
          <a:bodyPr wrap="square" lIns="78884" tIns="39442" rIns="78884" bIns="39442">
            <a:spAutoFit/>
          </a:bodyPr>
          <a:lstStyle/>
          <a:p>
            <a:r>
              <a:rPr lang="en-US" sz="2700" dirty="0"/>
              <a:t>The intent of collaborative dental hygiene practice is to:</a:t>
            </a:r>
          </a:p>
          <a:p>
            <a:endParaRPr lang="en-US" sz="2700" dirty="0"/>
          </a:p>
          <a:p>
            <a:pPr marL="394416" indent="-394416">
              <a:buFont typeface="Wingdings" pitchFamily="2" charset="2"/>
              <a:buChar char="Ø"/>
            </a:pPr>
            <a:r>
              <a:rPr lang="en-US" sz="2500" dirty="0"/>
              <a:t>Extend dental hygiene services to those unable to access services</a:t>
            </a:r>
          </a:p>
          <a:p>
            <a:pPr marL="394416" indent="-394416">
              <a:buFont typeface="Wingdings" pitchFamily="2" charset="2"/>
              <a:buChar char="Ø"/>
            </a:pPr>
            <a:endParaRPr lang="en-US" sz="2500" dirty="0"/>
          </a:p>
          <a:p>
            <a:pPr marL="394416" indent="-394416">
              <a:buFont typeface="Wingdings" pitchFamily="2" charset="2"/>
              <a:buChar char="Ø"/>
            </a:pPr>
            <a:r>
              <a:rPr lang="en-US" sz="2500" dirty="0"/>
              <a:t>Offering services in locations where there are transportation barriers </a:t>
            </a:r>
          </a:p>
          <a:p>
            <a:endParaRPr lang="en-US" sz="2500" dirty="0"/>
          </a:p>
          <a:p>
            <a:endParaRPr lang="en-US" sz="2500" dirty="0"/>
          </a:p>
          <a:p>
            <a:r>
              <a:rPr lang="en-US" sz="2500" dirty="0"/>
              <a:t>There are many possibilities for a variety of locations and populations</a:t>
            </a:r>
          </a:p>
        </p:txBody>
      </p:sp>
    </p:spTree>
    <p:extLst>
      <p:ext uri="{BB962C8B-B14F-4D97-AF65-F5344CB8AC3E}">
        <p14:creationId xmlns:p14="http://schemas.microsoft.com/office/powerpoint/2010/main" val="260403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1"/>
            <a:ext cx="7406640" cy="853440"/>
          </a:xfrm>
        </p:spPr>
        <p:txBody>
          <a:bodyPr>
            <a:normAutofit/>
          </a:bodyPr>
          <a:lstStyle/>
          <a:p>
            <a:r>
              <a:rPr lang="en-US" dirty="0" smtClean="0">
                <a:solidFill>
                  <a:schemeClr val="tx1"/>
                </a:solidFill>
              </a:rPr>
              <a:t>SD Agreement</a:t>
            </a:r>
            <a:endParaRPr lang="en-US" dirty="0">
              <a:solidFill>
                <a:schemeClr val="tx1"/>
              </a:solidFill>
            </a:endParaRPr>
          </a:p>
        </p:txBody>
      </p:sp>
      <p:sp>
        <p:nvSpPr>
          <p:cNvPr id="3" name="Content Placeholder 2"/>
          <p:cNvSpPr>
            <a:spLocks noGrp="1"/>
          </p:cNvSpPr>
          <p:nvPr>
            <p:ph idx="1"/>
          </p:nvPr>
        </p:nvSpPr>
        <p:spPr>
          <a:xfrm>
            <a:off x="365762" y="800100"/>
            <a:ext cx="7406640" cy="5067300"/>
          </a:xfrm>
        </p:spPr>
        <p:txBody>
          <a:bodyPr>
            <a:noAutofit/>
          </a:bodyPr>
          <a:lstStyle/>
          <a:p>
            <a:r>
              <a:rPr lang="en-US" sz="1900" dirty="0"/>
              <a:t>The process of Collaborative Supervision practice agreement is defined by South Dakota law. </a:t>
            </a:r>
          </a:p>
          <a:p>
            <a:pPr marL="0" indent="0">
              <a:buNone/>
            </a:pPr>
            <a:endParaRPr lang="en-US" sz="1900" dirty="0"/>
          </a:p>
          <a:p>
            <a:r>
              <a:rPr lang="en-US" sz="1900" dirty="0"/>
              <a:t>Dental hygienists and dentists must enter into a written collaborative agreement. </a:t>
            </a:r>
          </a:p>
          <a:p>
            <a:pPr marL="0" indent="0">
              <a:buNone/>
            </a:pPr>
            <a:endParaRPr lang="en-US" sz="1900" dirty="0"/>
          </a:p>
          <a:p>
            <a:r>
              <a:rPr lang="en-US" sz="1900" dirty="0"/>
              <a:t>Collaboration will negotiate all details and protocols (e.g., billing practices and where and when dental exams occur) </a:t>
            </a:r>
          </a:p>
          <a:p>
            <a:pPr marL="118326" indent="0">
              <a:buNone/>
            </a:pPr>
            <a:endParaRPr lang="en-US" sz="1900" dirty="0"/>
          </a:p>
          <a:p>
            <a:r>
              <a:rPr lang="en-US" sz="1900" dirty="0"/>
              <a:t>Purpose of the written agreement is to clarify and document mutual decisions regarding specific dental hygiene services. </a:t>
            </a:r>
            <a:endParaRPr lang="en-US" sz="1900" dirty="0" smtClean="0"/>
          </a:p>
          <a:p>
            <a:endParaRPr lang="en-US" sz="1900" dirty="0"/>
          </a:p>
          <a:p>
            <a:r>
              <a:rPr lang="en-US" sz="1900" dirty="0"/>
              <a:t>Details discussed and direction given within the </a:t>
            </a:r>
            <a:r>
              <a:rPr lang="en-US" sz="1900" b="1" dirty="0"/>
              <a:t>SD Dental Practice Act</a:t>
            </a:r>
            <a:r>
              <a:rPr lang="en-US" sz="1900" dirty="0"/>
              <a:t>. </a:t>
            </a:r>
          </a:p>
          <a:p>
            <a:endParaRPr lang="en-US" sz="1900" dirty="0"/>
          </a:p>
        </p:txBody>
      </p:sp>
    </p:spTree>
    <p:extLst>
      <p:ext uri="{BB962C8B-B14F-4D97-AF65-F5344CB8AC3E}">
        <p14:creationId xmlns:p14="http://schemas.microsoft.com/office/powerpoint/2010/main" val="320185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SD Law and Regulations</a:t>
            </a:r>
            <a:endParaRPr lang="en-US" dirty="0">
              <a:solidFill>
                <a:schemeClr val="tx1"/>
              </a:solidFill>
            </a:endParaRPr>
          </a:p>
        </p:txBody>
      </p:sp>
      <p:sp>
        <p:nvSpPr>
          <p:cNvPr id="3" name="Content Placeholder 2"/>
          <p:cNvSpPr>
            <a:spLocks noGrp="1"/>
          </p:cNvSpPr>
          <p:nvPr>
            <p:ph idx="1"/>
          </p:nvPr>
        </p:nvSpPr>
        <p:spPr>
          <a:xfrm>
            <a:off x="85726" y="1200153"/>
            <a:ext cx="8143875" cy="5200650"/>
          </a:xfrm>
        </p:spPr>
        <p:txBody>
          <a:bodyPr>
            <a:normAutofit/>
          </a:bodyPr>
          <a:lstStyle/>
          <a:p>
            <a:endParaRPr lang="en-US" sz="1400" dirty="0"/>
          </a:p>
          <a:p>
            <a:pPr marL="0" indent="0" algn="ctr">
              <a:buNone/>
            </a:pPr>
            <a:r>
              <a:rPr lang="en-US" sz="1400" dirty="0"/>
              <a:t>DENTAL AND DENTAL HYGIENE</a:t>
            </a:r>
          </a:p>
          <a:p>
            <a:pPr marL="0" indent="0">
              <a:buNone/>
            </a:pPr>
            <a:endParaRPr lang="en-US" sz="1400" dirty="0"/>
          </a:p>
          <a:p>
            <a:r>
              <a:rPr lang="en-US" sz="1400" dirty="0"/>
              <a:t>Knowing the laws governing dental hygiene and more specifically dental hygiene services in community settings is essential for all involved in Collaborative Supervision hygiene services.</a:t>
            </a:r>
          </a:p>
          <a:p>
            <a:endParaRPr lang="en-US" sz="1400" dirty="0"/>
          </a:p>
          <a:p>
            <a:pPr marL="0" indent="0">
              <a:buNone/>
            </a:pPr>
            <a:endParaRPr lang="en-US" sz="1400" dirty="0"/>
          </a:p>
          <a:p>
            <a:r>
              <a:rPr lang="en-US" sz="1400" dirty="0"/>
              <a:t>The SD Dental Practice Act gives a complete picture of regulations addressing all aspects of dental care in South Dakota for regulations of dentists and dental hygienist, including Collaborative Supervision:</a:t>
            </a:r>
          </a:p>
          <a:p>
            <a:endParaRPr lang="en-US" sz="1400" dirty="0">
              <a:solidFill>
                <a:schemeClr val="bg1"/>
              </a:solidFill>
            </a:endParaRPr>
          </a:p>
          <a:p>
            <a:pPr marL="0" indent="0" algn="ctr">
              <a:buNone/>
            </a:pPr>
            <a:r>
              <a:rPr lang="en-US" sz="1800" dirty="0">
                <a:solidFill>
                  <a:schemeClr val="bg1"/>
                </a:solidFill>
                <a:hlinkClick r:id="rId2"/>
              </a:rPr>
              <a:t>http://www.sdboardofdentistry</a:t>
            </a:r>
            <a:r>
              <a:rPr lang="en-US" sz="1800" dirty="0">
                <a:solidFill>
                  <a:schemeClr val="bg1"/>
                </a:solidFill>
              </a:rPr>
              <a:t> </a:t>
            </a:r>
          </a:p>
          <a:p>
            <a:pPr algn="ctr"/>
            <a:r>
              <a:rPr lang="en-US" sz="1400" dirty="0"/>
              <a:t>Under Statutes and Rules Review</a:t>
            </a:r>
            <a:r>
              <a:rPr lang="en-US" sz="1400" dirty="0" smtClean="0"/>
              <a:t>:</a:t>
            </a:r>
          </a:p>
          <a:p>
            <a:pPr algn="ctr"/>
            <a:endParaRPr lang="en-US" sz="1400" dirty="0"/>
          </a:p>
          <a:p>
            <a:pPr lvl="1"/>
            <a:r>
              <a:rPr lang="en-US" sz="1400" dirty="0"/>
              <a:t>Title 36 :  36-6A-26, 36-6A-31; 36-6A-40; 36-6A-40.1</a:t>
            </a:r>
          </a:p>
          <a:p>
            <a:pPr lvl="1"/>
            <a:r>
              <a:rPr lang="en-US" sz="1400" dirty="0"/>
              <a:t>Title 20 Article 43/ 20:43:04:04; 20:43:10 </a:t>
            </a:r>
          </a:p>
          <a:p>
            <a:pPr lvl="1"/>
            <a:endParaRPr lang="en-US" sz="1400" dirty="0"/>
          </a:p>
        </p:txBody>
      </p:sp>
    </p:spTree>
    <p:extLst>
      <p:ext uri="{BB962C8B-B14F-4D97-AF65-F5344CB8AC3E}">
        <p14:creationId xmlns:p14="http://schemas.microsoft.com/office/powerpoint/2010/main" val="222420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SD Practice Act</a:t>
            </a:r>
            <a:endParaRPr lang="en-US" dirty="0">
              <a:solidFill>
                <a:schemeClr val="tx1"/>
              </a:solidFill>
            </a:endParaRPr>
          </a:p>
        </p:txBody>
      </p:sp>
      <p:sp>
        <p:nvSpPr>
          <p:cNvPr id="3" name="Content Placeholder 2"/>
          <p:cNvSpPr>
            <a:spLocks noGrp="1"/>
          </p:cNvSpPr>
          <p:nvPr>
            <p:ph idx="1"/>
          </p:nvPr>
        </p:nvSpPr>
        <p:spPr>
          <a:xfrm>
            <a:off x="0" y="1200157"/>
            <a:ext cx="8229600" cy="5200650"/>
          </a:xfrm>
        </p:spPr>
        <p:txBody>
          <a:bodyPr>
            <a:normAutofit fontScale="40000" lnSpcReduction="20000"/>
          </a:bodyPr>
          <a:lstStyle/>
          <a:p>
            <a:endParaRPr lang="en-US" dirty="0" smtClean="0">
              <a:latin typeface="+mn-lt"/>
            </a:endParaRPr>
          </a:p>
          <a:p>
            <a:pPr marL="118326" indent="0">
              <a:buNone/>
            </a:pPr>
            <a:endParaRPr lang="en-US" sz="3600" b="1" dirty="0" smtClean="0"/>
          </a:p>
          <a:p>
            <a:pPr marL="118326" indent="0">
              <a:buNone/>
            </a:pPr>
            <a:r>
              <a:rPr lang="en-US" sz="3600" b="1" dirty="0" smtClean="0"/>
              <a:t>36-6A-40</a:t>
            </a:r>
            <a:r>
              <a:rPr lang="en-US" sz="3600" b="1" dirty="0"/>
              <a:t>.</a:t>
            </a:r>
            <a:r>
              <a:rPr lang="en-US" sz="3600" dirty="0"/>
              <a:t> Employment of hygienist--Scope of permitted practice--Preventive and therapeutic services. Any licensed dentist, public institution, or school authority may use the services of a licensed dental hygienist. Such licensed dental hygienist may perform those services which are educational, diagnostic, therapeutic, or preventive in nature and are authorized by the Board of Dentistry, including those additional procedures authorized by subdivision 36-6A-14(10). </a:t>
            </a:r>
            <a:endParaRPr lang="en-US" sz="3600" dirty="0" smtClean="0"/>
          </a:p>
          <a:p>
            <a:pPr marL="118326" indent="0">
              <a:buNone/>
            </a:pPr>
            <a:endParaRPr lang="en-US" sz="3600" dirty="0"/>
          </a:p>
          <a:p>
            <a:pPr marL="118326" lvl="0" indent="0">
              <a:buClr>
                <a:prstClr val="white">
                  <a:shade val="95000"/>
                </a:prstClr>
              </a:buClr>
              <a:buNone/>
            </a:pPr>
            <a:endParaRPr lang="en-US" sz="3500" dirty="0" smtClean="0">
              <a:solidFill>
                <a:prstClr val="white"/>
              </a:solidFill>
            </a:endParaRPr>
          </a:p>
          <a:p>
            <a:pPr marL="118326" lvl="0" indent="0">
              <a:buClr>
                <a:prstClr val="white">
                  <a:shade val="95000"/>
                </a:prstClr>
              </a:buClr>
              <a:buNone/>
            </a:pPr>
            <a:r>
              <a:rPr lang="en-US" sz="3500" dirty="0" smtClean="0">
                <a:solidFill>
                  <a:prstClr val="white"/>
                </a:solidFill>
              </a:rPr>
              <a:t>As </a:t>
            </a:r>
            <a:r>
              <a:rPr lang="en-US" sz="3500" dirty="0">
                <a:solidFill>
                  <a:prstClr val="white"/>
                </a:solidFill>
              </a:rPr>
              <a:t>an employee of a public institution or school authority, functioning without the supervision of a licensed dentist, a licensed dental hygienist may only provide educational services. </a:t>
            </a:r>
          </a:p>
          <a:p>
            <a:pPr marL="118326" indent="0">
              <a:buNone/>
            </a:pPr>
            <a:endParaRPr lang="en-US" sz="3600" dirty="0"/>
          </a:p>
          <a:p>
            <a:pPr marL="0" indent="0">
              <a:buNone/>
            </a:pPr>
            <a:endParaRPr lang="en-US" sz="3600" dirty="0"/>
          </a:p>
          <a:p>
            <a:pPr marL="118326" indent="0">
              <a:buNone/>
            </a:pPr>
            <a:endParaRPr lang="en-US" sz="3600" dirty="0" smtClean="0"/>
          </a:p>
          <a:p>
            <a:pPr marL="118326" indent="0">
              <a:buNone/>
            </a:pPr>
            <a:r>
              <a:rPr lang="en-US" sz="3600" dirty="0" smtClean="0"/>
              <a:t>May </a:t>
            </a:r>
            <a:r>
              <a:rPr lang="en-US" sz="3600" dirty="0"/>
              <a:t>not include the establishment of a final diagnosis or treatment plan for a dental patient. Services performed under supervision of a licensed dentist. </a:t>
            </a:r>
            <a:r>
              <a:rPr lang="en-US" sz="4000" dirty="0"/>
              <a:t>and all care rendered by the hygienist is completed under the definition of patient of record. A dental hygienist may perform preventive and therapeutic services under collaborative supervision if the requirements of § 36-6A-40.1 are met. However, no dental hygienist may perform preventive and therapeutic services under collaborative supervision for more than thirteen months for any person who has not had a complete evaluation by the supervising dentist. </a:t>
            </a:r>
            <a:endParaRPr lang="en-US" sz="4000" dirty="0"/>
          </a:p>
          <a:p>
            <a:endParaRPr lang="en-US" sz="3600" dirty="0"/>
          </a:p>
          <a:p>
            <a:pPr marL="0" indent="0">
              <a:buNone/>
            </a:pPr>
            <a:endParaRPr lang="en-US" sz="3300" dirty="0"/>
          </a:p>
          <a:p>
            <a:endParaRPr lang="en-US" dirty="0">
              <a:solidFill>
                <a:schemeClr val="tx1"/>
              </a:solidFill>
              <a:latin typeface="+mn-lt"/>
            </a:endParaRPr>
          </a:p>
          <a:p>
            <a:endParaRPr lang="en-US" dirty="0">
              <a:solidFill>
                <a:schemeClr val="tx1"/>
              </a:solidFill>
              <a:latin typeface="+mn-lt"/>
            </a:endParaRPr>
          </a:p>
          <a:p>
            <a:endParaRPr lang="en-US" dirty="0" smtClean="0">
              <a:solidFill>
                <a:schemeClr val="tx1"/>
              </a:solidFill>
              <a:latin typeface="+mn-lt"/>
            </a:endParaRPr>
          </a:p>
          <a:p>
            <a:r>
              <a:rPr lang="en-US" dirty="0" smtClean="0">
                <a:solidFill>
                  <a:schemeClr val="tx1"/>
                </a:solidFill>
                <a:latin typeface="+mn-lt"/>
              </a:rPr>
              <a:t>Source: SD Dental Practice Act</a:t>
            </a:r>
            <a:endParaRPr lang="en-US" dirty="0">
              <a:solidFill>
                <a:schemeClr val="tx1"/>
              </a:solidFill>
              <a:latin typeface="+mn-lt"/>
            </a:endParaRPr>
          </a:p>
        </p:txBody>
      </p:sp>
    </p:spTree>
    <p:extLst>
      <p:ext uri="{BB962C8B-B14F-4D97-AF65-F5344CB8AC3E}">
        <p14:creationId xmlns:p14="http://schemas.microsoft.com/office/powerpoint/2010/main" val="416724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Practice Act Requirements</a:t>
            </a:r>
            <a:endParaRPr lang="en-US" dirty="0">
              <a:solidFill>
                <a:schemeClr val="tx1"/>
              </a:solidFill>
            </a:endParaRPr>
          </a:p>
        </p:txBody>
      </p:sp>
      <p:sp>
        <p:nvSpPr>
          <p:cNvPr id="3" name="Content Placeholder 2"/>
          <p:cNvSpPr>
            <a:spLocks noGrp="1"/>
          </p:cNvSpPr>
          <p:nvPr>
            <p:ph idx="1"/>
          </p:nvPr>
        </p:nvSpPr>
        <p:spPr>
          <a:xfrm>
            <a:off x="0" y="1600207"/>
            <a:ext cx="8229600" cy="4800595"/>
          </a:xfrm>
        </p:spPr>
        <p:txBody>
          <a:bodyPr>
            <a:normAutofit fontScale="77500" lnSpcReduction="20000"/>
          </a:bodyPr>
          <a:lstStyle/>
          <a:p>
            <a:pPr marL="118326" indent="0">
              <a:buNone/>
            </a:pPr>
            <a:r>
              <a:rPr lang="en-US" b="1" dirty="0" smtClean="0">
                <a:solidFill>
                  <a:schemeClr val="tx1"/>
                </a:solidFill>
                <a:latin typeface="+mn-lt"/>
              </a:rPr>
              <a:t>36-6A-40.1</a:t>
            </a:r>
            <a:r>
              <a:rPr lang="en-US" dirty="0">
                <a:solidFill>
                  <a:schemeClr val="tx1"/>
                </a:solidFill>
                <a:latin typeface="+mn-lt"/>
              </a:rPr>
              <a:t> </a:t>
            </a:r>
            <a:r>
              <a:rPr lang="en-US" dirty="0" smtClean="0">
                <a:solidFill>
                  <a:schemeClr val="tx1"/>
                </a:solidFill>
                <a:latin typeface="+mn-lt"/>
              </a:rPr>
              <a:t> </a:t>
            </a:r>
            <a:r>
              <a:rPr lang="en-US" dirty="0">
                <a:solidFill>
                  <a:schemeClr val="tx1"/>
                </a:solidFill>
                <a:latin typeface="+mn-lt"/>
              </a:rPr>
              <a:t>Hygienist requirements for preventative and therapeutic services under collaborative supervision. A dental hygienist may provide preventive and therapeutic services under collaborative supervision of a dentist if the dental hygienist has met the following requirements: </a:t>
            </a:r>
            <a:endParaRPr lang="en-US" dirty="0" smtClean="0">
              <a:solidFill>
                <a:schemeClr val="tx1"/>
              </a:solidFill>
              <a:latin typeface="+mn-lt"/>
            </a:endParaRPr>
          </a:p>
          <a:p>
            <a:endParaRPr lang="en-US" dirty="0">
              <a:solidFill>
                <a:schemeClr val="tx1"/>
              </a:solidFill>
              <a:latin typeface="+mn-lt"/>
            </a:endParaRPr>
          </a:p>
          <a:p>
            <a:pPr marL="118326" indent="0">
              <a:buNone/>
            </a:pPr>
            <a:r>
              <a:rPr lang="en-US" dirty="0">
                <a:solidFill>
                  <a:schemeClr val="tx1"/>
                </a:solidFill>
                <a:latin typeface="+mn-lt"/>
              </a:rPr>
              <a:t>(1) Possesses a license to practice in the state and has been actively engaged in the practice of clinical dental hygiene in two of the previous three years; </a:t>
            </a:r>
          </a:p>
          <a:p>
            <a:pPr marL="118326" indent="0">
              <a:buNone/>
            </a:pPr>
            <a:r>
              <a:rPr lang="en-US" dirty="0">
                <a:solidFill>
                  <a:schemeClr val="tx1"/>
                </a:solidFill>
                <a:latin typeface="+mn-lt"/>
              </a:rPr>
              <a:t>(2) Has a written collaborative agreement with a licensed dentist; and </a:t>
            </a:r>
          </a:p>
          <a:p>
            <a:pPr marL="118326" indent="0">
              <a:buNone/>
            </a:pPr>
            <a:r>
              <a:rPr lang="en-US" dirty="0">
                <a:solidFill>
                  <a:schemeClr val="tx1"/>
                </a:solidFill>
                <a:latin typeface="+mn-lt"/>
              </a:rPr>
              <a:t>(3) Has satisfactorily demonstrated knowledge of medical and dental emergencies and their management; infection control; pharmacology; disease transmission; management of early childhood caries; and management of special needs populations. </a:t>
            </a:r>
            <a:endParaRPr lang="en-US" dirty="0" smtClean="0">
              <a:solidFill>
                <a:schemeClr val="tx1"/>
              </a:solidFill>
              <a:latin typeface="+mn-lt"/>
            </a:endParaRPr>
          </a:p>
          <a:p>
            <a:pPr marL="0" indent="0">
              <a:buNone/>
            </a:pPr>
            <a:endParaRPr lang="en-US" dirty="0" smtClean="0">
              <a:solidFill>
                <a:schemeClr val="tx1"/>
              </a:solidFill>
              <a:latin typeface="+mn-lt"/>
            </a:endParaRPr>
          </a:p>
          <a:p>
            <a:pPr marL="0" indent="0">
              <a:buNone/>
            </a:pPr>
            <a:endParaRPr lang="en-US" dirty="0" smtClean="0">
              <a:solidFill>
                <a:schemeClr val="tx1"/>
              </a:solidFill>
              <a:latin typeface="+mn-lt"/>
            </a:endParaRPr>
          </a:p>
          <a:p>
            <a:r>
              <a:rPr lang="en-US" sz="1400" dirty="0"/>
              <a:t>Source: SD Dental Practice </a:t>
            </a:r>
            <a:r>
              <a:rPr lang="en-US" sz="1400" dirty="0" smtClean="0"/>
              <a:t>Act pg. 19</a:t>
            </a:r>
            <a:endParaRPr lang="en-US" sz="1600" dirty="0"/>
          </a:p>
        </p:txBody>
      </p:sp>
    </p:spTree>
    <p:extLst>
      <p:ext uri="{BB962C8B-B14F-4D97-AF65-F5344CB8AC3E}">
        <p14:creationId xmlns:p14="http://schemas.microsoft.com/office/powerpoint/2010/main" val="95283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1"/>
            <a:ext cx="7406640" cy="853440"/>
          </a:xfrm>
        </p:spPr>
        <p:txBody>
          <a:bodyPr>
            <a:normAutofit/>
          </a:bodyPr>
          <a:lstStyle/>
          <a:p>
            <a:r>
              <a:rPr lang="en-US" sz="3300" dirty="0">
                <a:solidFill>
                  <a:schemeClr val="tx1"/>
                </a:solidFill>
              </a:rPr>
              <a:t>Collaborative Supervision </a:t>
            </a:r>
          </a:p>
        </p:txBody>
      </p:sp>
      <p:sp>
        <p:nvSpPr>
          <p:cNvPr id="3" name="Content Placeholder 2"/>
          <p:cNvSpPr>
            <a:spLocks noGrp="1"/>
          </p:cNvSpPr>
          <p:nvPr>
            <p:ph idx="1"/>
          </p:nvPr>
        </p:nvSpPr>
        <p:spPr>
          <a:xfrm>
            <a:off x="411480" y="1120147"/>
            <a:ext cx="7406640" cy="4597614"/>
          </a:xfrm>
        </p:spPr>
        <p:txBody>
          <a:bodyPr>
            <a:normAutofit/>
          </a:bodyPr>
          <a:lstStyle/>
          <a:p>
            <a:endParaRPr lang="en-US" dirty="0"/>
          </a:p>
          <a:p>
            <a:r>
              <a:rPr lang="en-US" dirty="0">
                <a:solidFill>
                  <a:schemeClr val="tx1"/>
                </a:solidFill>
              </a:rPr>
              <a:t>The Collaborative Agreement is designed as a guide for dental hygienists, dentists and facilities that are establishing dental hygiene services in community settings</a:t>
            </a:r>
            <a:r>
              <a:rPr lang="en-US" dirty="0" smtClean="0">
                <a:solidFill>
                  <a:schemeClr val="tx1"/>
                </a:solidFill>
              </a:rPr>
              <a:t>.</a:t>
            </a:r>
          </a:p>
          <a:p>
            <a:pPr marL="0" indent="0">
              <a:buNone/>
            </a:pPr>
            <a:endParaRPr lang="en-US" dirty="0">
              <a:solidFill>
                <a:schemeClr val="tx1"/>
              </a:solidFill>
            </a:endParaRPr>
          </a:p>
          <a:p>
            <a:r>
              <a:rPr lang="en-US" dirty="0" smtClean="0">
                <a:solidFill>
                  <a:schemeClr val="tx1"/>
                </a:solidFill>
              </a:rPr>
              <a:t>Laws </a:t>
            </a:r>
            <a:r>
              <a:rPr lang="en-US" dirty="0">
                <a:solidFill>
                  <a:schemeClr val="tx1"/>
                </a:solidFill>
              </a:rPr>
              <a:t>pertaining specifically to Collaborative Supervision for dental hygienists are found in </a:t>
            </a:r>
            <a:r>
              <a:rPr lang="en-US" b="1" dirty="0">
                <a:solidFill>
                  <a:schemeClr val="tx1"/>
                </a:solidFill>
              </a:rPr>
              <a:t>Chapter 10 </a:t>
            </a:r>
            <a:r>
              <a:rPr lang="en-US" dirty="0">
                <a:solidFill>
                  <a:schemeClr val="tx1"/>
                </a:solidFill>
              </a:rPr>
              <a:t>of the South Dakota Dental Practice Act.</a:t>
            </a:r>
          </a:p>
          <a:p>
            <a:endParaRPr lang="en-US" dirty="0"/>
          </a:p>
        </p:txBody>
      </p:sp>
    </p:spTree>
    <p:extLst>
      <p:ext uri="{BB962C8B-B14F-4D97-AF65-F5344CB8AC3E}">
        <p14:creationId xmlns:p14="http://schemas.microsoft.com/office/powerpoint/2010/main" val="3259943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82" y="160027"/>
            <a:ext cx="8229600" cy="6327519"/>
          </a:xfrm>
          <a:prstGeom prst="rect">
            <a:avLst/>
          </a:prstGeom>
        </p:spPr>
        <p:txBody>
          <a:bodyPr wrap="square" lIns="78884" tIns="39442" rIns="78884" bIns="39442">
            <a:spAutoFit/>
          </a:bodyPr>
          <a:lstStyle/>
          <a:p>
            <a:pPr algn="ctr"/>
            <a:r>
              <a:rPr lang="en-US" b="1" dirty="0"/>
              <a:t>SD PRACTICE ACT CHAPTER 20:43:10 </a:t>
            </a:r>
          </a:p>
          <a:p>
            <a:pPr algn="ctr"/>
            <a:r>
              <a:rPr lang="en-US" b="1" dirty="0"/>
              <a:t>COLLABORATIVE SUPERVISION </a:t>
            </a:r>
          </a:p>
          <a:p>
            <a:endParaRPr lang="en-US" dirty="0"/>
          </a:p>
          <a:p>
            <a:endParaRPr lang="en-US" dirty="0"/>
          </a:p>
          <a:p>
            <a:r>
              <a:rPr lang="en-US" b="1" dirty="0"/>
              <a:t>20:43:10:01. Practice settings.</a:t>
            </a:r>
            <a:r>
              <a:rPr lang="en-US" dirty="0"/>
              <a:t> A dentist may provide collaborative supervision to a dental hygienist pursuant to a collaborative agreement if the dentist holds a license in good standing in the state of South Dakota and the following services are provided: </a:t>
            </a:r>
            <a:endParaRPr lang="en-US" dirty="0" smtClean="0"/>
          </a:p>
          <a:p>
            <a:endParaRPr lang="en-US" dirty="0"/>
          </a:p>
          <a:p>
            <a:pPr marL="342900" indent="-342900">
              <a:buAutoNum type="arabicParenBoth"/>
            </a:pPr>
            <a:r>
              <a:rPr lang="en-US" b="1" dirty="0" smtClean="0"/>
              <a:t>In </a:t>
            </a:r>
            <a:r>
              <a:rPr lang="en-US" b="1" dirty="0"/>
              <a:t>a school </a:t>
            </a:r>
            <a:r>
              <a:rPr lang="en-US" dirty="0"/>
              <a:t>as defined in § 24:43:01:01(38); </a:t>
            </a:r>
            <a:endParaRPr lang="en-US" dirty="0" smtClean="0"/>
          </a:p>
          <a:p>
            <a:pPr marL="342900" indent="-342900">
              <a:buAutoNum type="arabicParenBoth"/>
            </a:pPr>
            <a:endParaRPr lang="en-US" dirty="0"/>
          </a:p>
          <a:p>
            <a:r>
              <a:rPr lang="en-US" dirty="0"/>
              <a:t>(2) </a:t>
            </a:r>
            <a:r>
              <a:rPr lang="en-US" b="1" dirty="0"/>
              <a:t>In a nursing facility </a:t>
            </a:r>
            <a:r>
              <a:rPr lang="en-US" dirty="0"/>
              <a:t>as defined in SDCL 34-12-1.1; </a:t>
            </a:r>
            <a:endParaRPr lang="en-US" dirty="0" smtClean="0"/>
          </a:p>
          <a:p>
            <a:endParaRPr lang="en-US" dirty="0"/>
          </a:p>
          <a:p>
            <a:r>
              <a:rPr lang="en-US" dirty="0"/>
              <a:t>(3) Under the auspices of a </a:t>
            </a:r>
            <a:r>
              <a:rPr lang="en-US" b="1" dirty="0"/>
              <a:t>Head Start program or Early Head Start program </a:t>
            </a:r>
            <a:r>
              <a:rPr lang="en-US" dirty="0"/>
              <a:t>being operated by an agency designated pursuant to section 641 or 645A of the Head Start Act; </a:t>
            </a:r>
            <a:endParaRPr lang="en-US" dirty="0" smtClean="0"/>
          </a:p>
          <a:p>
            <a:endParaRPr lang="en-US" dirty="0"/>
          </a:p>
          <a:p>
            <a:r>
              <a:rPr lang="en-US" dirty="0"/>
              <a:t>(4) Under the auspices of a </a:t>
            </a:r>
            <a:r>
              <a:rPr lang="en-US" b="1" dirty="0"/>
              <a:t>mobile or portable dental unit operated by any nonprofit organization</a:t>
            </a:r>
            <a:r>
              <a:rPr lang="en-US" dirty="0"/>
              <a:t> affiliated with a nonprofit dental service corporation organized under SDCL chapter 58-39; </a:t>
            </a:r>
            <a:endParaRPr lang="en-US" dirty="0" smtClean="0"/>
          </a:p>
          <a:p>
            <a:endParaRPr lang="en-US" dirty="0"/>
          </a:p>
          <a:p>
            <a:r>
              <a:rPr lang="en-US" dirty="0"/>
              <a:t>(5) Under the auspices of a </a:t>
            </a:r>
            <a:r>
              <a:rPr lang="en-US" b="1" dirty="0"/>
              <a:t>community based primary health care delivery organization</a:t>
            </a:r>
            <a:r>
              <a:rPr lang="en-US" dirty="0"/>
              <a:t>, which is operating as a community health center or migrant health center, receiving funding assistance pursuant to section 329 or 330 of the United States Public health Service Act; </a:t>
            </a:r>
            <a:endParaRPr lang="en-US" dirty="0" smtClean="0"/>
          </a:p>
          <a:p>
            <a:endParaRPr lang="en-US" dirty="0"/>
          </a:p>
          <a:p>
            <a:r>
              <a:rPr lang="en-US" dirty="0"/>
              <a:t>(6) Through a program administered by the </a:t>
            </a:r>
            <a:r>
              <a:rPr lang="en-US" b="1" dirty="0"/>
              <a:t>South Dakota Department of Health; </a:t>
            </a:r>
          </a:p>
          <a:p>
            <a:r>
              <a:rPr lang="en-US" dirty="0"/>
              <a:t>(7) Through a program administered by the </a:t>
            </a:r>
            <a:r>
              <a:rPr lang="en-US" b="1" dirty="0"/>
              <a:t>South Dakota Department of Social Services</a:t>
            </a:r>
            <a:r>
              <a:rPr lang="en-US" dirty="0"/>
              <a:t>; </a:t>
            </a:r>
          </a:p>
          <a:p>
            <a:r>
              <a:rPr lang="en-US" dirty="0"/>
              <a:t>(8) Through a program administered by the </a:t>
            </a:r>
            <a:r>
              <a:rPr lang="en-US" b="1" dirty="0"/>
              <a:t>South Dakota Department of Human Services</a:t>
            </a:r>
            <a:r>
              <a:rPr lang="en-US" dirty="0"/>
              <a:t>; or </a:t>
            </a:r>
          </a:p>
          <a:p>
            <a:r>
              <a:rPr lang="en-US" dirty="0"/>
              <a:t>(9) Through a program administered by the </a:t>
            </a:r>
            <a:r>
              <a:rPr lang="en-US" b="1" dirty="0"/>
              <a:t>South Dakota Department of Correction</a:t>
            </a:r>
            <a:r>
              <a:rPr lang="en-US" dirty="0"/>
              <a:t>s. </a:t>
            </a:r>
            <a:endParaRPr lang="en-US" dirty="0" smtClean="0"/>
          </a:p>
          <a:p>
            <a:endParaRPr lang="en-US" dirty="0"/>
          </a:p>
          <a:p>
            <a:endParaRPr lang="en-US" dirty="0" smtClean="0"/>
          </a:p>
          <a:p>
            <a:r>
              <a:rPr lang="en-US" dirty="0" smtClean="0"/>
              <a:t>Source: SD Dental Practice Act pg. 65</a:t>
            </a:r>
            <a:endParaRPr lang="en-US" dirty="0"/>
          </a:p>
        </p:txBody>
      </p:sp>
    </p:spTree>
    <p:extLst>
      <p:ext uri="{BB962C8B-B14F-4D97-AF65-F5344CB8AC3E}">
        <p14:creationId xmlns:p14="http://schemas.microsoft.com/office/powerpoint/2010/main" val="105293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106680"/>
            <a:ext cx="7406640" cy="693420"/>
          </a:xfrm>
        </p:spPr>
        <p:txBody>
          <a:bodyPr>
            <a:normAutofit/>
          </a:bodyPr>
          <a:lstStyle/>
          <a:p>
            <a:r>
              <a:rPr lang="en-US" dirty="0" smtClean="0">
                <a:solidFill>
                  <a:schemeClr val="tx1"/>
                </a:solidFill>
              </a:rPr>
              <a:t>Settings</a:t>
            </a:r>
            <a:endParaRPr lang="en-US" dirty="0">
              <a:solidFill>
                <a:schemeClr val="tx1"/>
              </a:solidFill>
            </a:endParaRPr>
          </a:p>
        </p:txBody>
      </p:sp>
      <p:sp>
        <p:nvSpPr>
          <p:cNvPr id="3" name="Content Placeholder 2"/>
          <p:cNvSpPr>
            <a:spLocks noGrp="1"/>
          </p:cNvSpPr>
          <p:nvPr>
            <p:ph idx="1"/>
          </p:nvPr>
        </p:nvSpPr>
        <p:spPr>
          <a:xfrm>
            <a:off x="0" y="800100"/>
            <a:ext cx="8229600" cy="5600700"/>
          </a:xfrm>
        </p:spPr>
        <p:txBody>
          <a:bodyPr>
            <a:normAutofit fontScale="55000" lnSpcReduction="20000"/>
          </a:bodyPr>
          <a:lstStyle/>
          <a:p>
            <a:pPr marL="118323" indent="0">
              <a:buNone/>
            </a:pPr>
            <a:r>
              <a:rPr lang="en-US" dirty="0"/>
              <a:t>N</a:t>
            </a:r>
            <a:r>
              <a:rPr lang="en-US" dirty="0" smtClean="0">
                <a:solidFill>
                  <a:schemeClr val="tx1"/>
                </a:solidFill>
              </a:rPr>
              <a:t>ursing </a:t>
            </a:r>
            <a:r>
              <a:rPr lang="en-US" dirty="0">
                <a:solidFill>
                  <a:schemeClr val="tx1"/>
                </a:solidFill>
              </a:rPr>
              <a:t>home, home health agency</a:t>
            </a:r>
          </a:p>
          <a:p>
            <a:pPr marL="0" indent="0">
              <a:buNone/>
            </a:pPr>
            <a:r>
              <a:rPr lang="en-US" b="1" dirty="0"/>
              <a:t>	</a:t>
            </a:r>
            <a:r>
              <a:rPr lang="en-US" b="1" dirty="0" smtClean="0">
                <a:solidFill>
                  <a:schemeClr val="tx1"/>
                </a:solidFill>
              </a:rPr>
              <a:t>Nursing </a:t>
            </a:r>
            <a:r>
              <a:rPr lang="en-US" b="1" dirty="0">
                <a:solidFill>
                  <a:schemeClr val="tx1"/>
                </a:solidFill>
              </a:rPr>
              <a:t>facility </a:t>
            </a:r>
            <a:r>
              <a:rPr lang="en-US" dirty="0">
                <a:solidFill>
                  <a:schemeClr val="tx1"/>
                </a:solidFill>
              </a:rPr>
              <a:t>as defined in SDCL </a:t>
            </a:r>
            <a:r>
              <a:rPr lang="en-US" dirty="0" smtClean="0">
                <a:solidFill>
                  <a:schemeClr val="tx1"/>
                </a:solidFill>
              </a:rPr>
              <a:t>34-12-1.1 </a:t>
            </a:r>
          </a:p>
          <a:p>
            <a:endParaRPr lang="en-US" dirty="0">
              <a:solidFill>
                <a:schemeClr val="tx1"/>
              </a:solidFill>
            </a:endParaRPr>
          </a:p>
          <a:p>
            <a:pPr marL="118323" indent="0">
              <a:buNone/>
            </a:pPr>
            <a:r>
              <a:rPr lang="en-US" dirty="0">
                <a:solidFill>
                  <a:schemeClr val="tx1"/>
                </a:solidFill>
              </a:rPr>
              <a:t>Group home serving the elderly, disabled, or juveniles</a:t>
            </a:r>
          </a:p>
          <a:p>
            <a:pPr marL="0" indent="0">
              <a:buNone/>
            </a:pPr>
            <a:endParaRPr lang="en-US" dirty="0">
              <a:solidFill>
                <a:schemeClr val="tx1"/>
              </a:solidFill>
            </a:endParaRPr>
          </a:p>
          <a:p>
            <a:pPr marL="118323" indent="0">
              <a:buNone/>
            </a:pPr>
            <a:r>
              <a:rPr lang="en-US" dirty="0">
                <a:solidFill>
                  <a:schemeClr val="tx1"/>
                </a:solidFill>
              </a:rPr>
              <a:t>State-operated facility licensed by the commissioner </a:t>
            </a:r>
            <a:r>
              <a:rPr lang="en-US" dirty="0" smtClean="0">
                <a:solidFill>
                  <a:schemeClr val="tx1"/>
                </a:solidFill>
              </a:rPr>
              <a:t>of human </a:t>
            </a:r>
            <a:r>
              <a:rPr lang="en-US" dirty="0">
                <a:solidFill>
                  <a:schemeClr val="tx1"/>
                </a:solidFill>
              </a:rPr>
              <a:t>services or commissioner of corrections</a:t>
            </a:r>
          </a:p>
          <a:p>
            <a:endParaRPr lang="en-US" dirty="0">
              <a:solidFill>
                <a:schemeClr val="tx1"/>
              </a:solidFill>
            </a:endParaRPr>
          </a:p>
          <a:p>
            <a:pPr marL="118323" indent="0">
              <a:buNone/>
            </a:pPr>
            <a:r>
              <a:rPr lang="en-US" dirty="0">
                <a:solidFill>
                  <a:schemeClr val="tx1"/>
                </a:solidFill>
              </a:rPr>
              <a:t>Federal, state, or local public health facility</a:t>
            </a:r>
          </a:p>
          <a:p>
            <a:endParaRPr lang="en-US" dirty="0">
              <a:solidFill>
                <a:schemeClr val="tx1"/>
              </a:solidFill>
            </a:endParaRPr>
          </a:p>
          <a:p>
            <a:pPr marL="118323" indent="0">
              <a:buNone/>
            </a:pPr>
            <a:r>
              <a:rPr lang="en-US" dirty="0">
                <a:solidFill>
                  <a:schemeClr val="tx1"/>
                </a:solidFill>
              </a:rPr>
              <a:t>Community </a:t>
            </a:r>
            <a:r>
              <a:rPr lang="en-US" dirty="0" smtClean="0">
                <a:solidFill>
                  <a:schemeClr val="tx1"/>
                </a:solidFill>
              </a:rPr>
              <a:t>clinic</a:t>
            </a:r>
          </a:p>
          <a:p>
            <a:pPr marL="0" indent="0">
              <a:buNone/>
            </a:pPr>
            <a:r>
              <a:rPr lang="en-US" dirty="0">
                <a:solidFill>
                  <a:schemeClr val="tx1"/>
                </a:solidFill>
              </a:rPr>
              <a:t>	</a:t>
            </a:r>
            <a:r>
              <a:rPr lang="en-US" dirty="0" smtClean="0">
                <a:solidFill>
                  <a:schemeClr val="tx1"/>
                </a:solidFill>
              </a:rPr>
              <a:t>United </a:t>
            </a:r>
            <a:r>
              <a:rPr lang="en-US" dirty="0">
                <a:solidFill>
                  <a:schemeClr val="tx1"/>
                </a:solidFill>
              </a:rPr>
              <a:t>States </a:t>
            </a:r>
            <a:r>
              <a:rPr lang="en-US" dirty="0" smtClean="0">
                <a:solidFill>
                  <a:schemeClr val="tx1"/>
                </a:solidFill>
              </a:rPr>
              <a:t>Public Health </a:t>
            </a:r>
            <a:r>
              <a:rPr lang="en-US" dirty="0">
                <a:solidFill>
                  <a:schemeClr val="tx1"/>
                </a:solidFill>
              </a:rPr>
              <a:t>Service </a:t>
            </a:r>
            <a:r>
              <a:rPr lang="en-US" dirty="0" smtClean="0">
                <a:solidFill>
                  <a:schemeClr val="tx1"/>
                </a:solidFill>
              </a:rPr>
              <a:t>Act</a:t>
            </a:r>
          </a:p>
          <a:p>
            <a:pPr marL="0" indent="0">
              <a:buNone/>
            </a:pPr>
            <a:r>
              <a:rPr lang="en-US" dirty="0">
                <a:solidFill>
                  <a:schemeClr val="tx1"/>
                </a:solidFill>
              </a:rPr>
              <a:t>	 section 329 or 330 </a:t>
            </a:r>
          </a:p>
          <a:p>
            <a:endParaRPr lang="en-US" dirty="0">
              <a:solidFill>
                <a:schemeClr val="tx1"/>
              </a:solidFill>
            </a:endParaRPr>
          </a:p>
          <a:p>
            <a:pPr marL="118323" indent="0">
              <a:buNone/>
            </a:pPr>
            <a:r>
              <a:rPr lang="en-US" dirty="0">
                <a:solidFill>
                  <a:schemeClr val="tx1"/>
                </a:solidFill>
              </a:rPr>
              <a:t>Tribal </a:t>
            </a:r>
            <a:r>
              <a:rPr lang="en-US" dirty="0" smtClean="0">
                <a:solidFill>
                  <a:schemeClr val="tx1"/>
                </a:solidFill>
              </a:rPr>
              <a:t>clinics- have their own requirements and contractual agreements that need to be met</a:t>
            </a:r>
            <a:endParaRPr lang="en-US" dirty="0">
              <a:solidFill>
                <a:schemeClr val="tx1"/>
              </a:solidFill>
            </a:endParaRPr>
          </a:p>
          <a:p>
            <a:endParaRPr lang="en-US" dirty="0">
              <a:solidFill>
                <a:schemeClr val="tx1"/>
              </a:solidFill>
            </a:endParaRPr>
          </a:p>
          <a:p>
            <a:pPr marL="118323" indent="0">
              <a:buNone/>
            </a:pPr>
            <a:r>
              <a:rPr lang="en-US" dirty="0">
                <a:solidFill>
                  <a:schemeClr val="tx1"/>
                </a:solidFill>
              </a:rPr>
              <a:t>School </a:t>
            </a:r>
            <a:r>
              <a:rPr lang="en-US" dirty="0" smtClean="0">
                <a:solidFill>
                  <a:schemeClr val="tx1"/>
                </a:solidFill>
              </a:rPr>
              <a:t>authority</a:t>
            </a:r>
          </a:p>
          <a:p>
            <a:pPr marL="0" indent="0">
              <a:buNone/>
            </a:pPr>
            <a:r>
              <a:rPr lang="en-US" b="1" dirty="0" smtClean="0">
                <a:solidFill>
                  <a:schemeClr val="tx1"/>
                </a:solidFill>
              </a:rPr>
              <a:t>	In </a:t>
            </a:r>
            <a:r>
              <a:rPr lang="en-US" b="1" dirty="0">
                <a:solidFill>
                  <a:schemeClr val="tx1"/>
                </a:solidFill>
              </a:rPr>
              <a:t>a school </a:t>
            </a:r>
            <a:r>
              <a:rPr lang="en-US" dirty="0">
                <a:solidFill>
                  <a:schemeClr val="tx1"/>
                </a:solidFill>
              </a:rPr>
              <a:t>as defined in § 24:43:01:01(38</a:t>
            </a:r>
            <a:r>
              <a:rPr lang="en-US" dirty="0" smtClean="0">
                <a:solidFill>
                  <a:schemeClr val="tx1"/>
                </a:solidFill>
              </a:rPr>
              <a:t>)</a:t>
            </a:r>
            <a:endParaRPr lang="en-US" dirty="0">
              <a:solidFill>
                <a:schemeClr val="tx1"/>
              </a:solidFill>
            </a:endParaRPr>
          </a:p>
          <a:p>
            <a:endParaRPr lang="en-US" dirty="0">
              <a:solidFill>
                <a:schemeClr val="tx1"/>
              </a:solidFill>
            </a:endParaRPr>
          </a:p>
          <a:p>
            <a:pPr marL="118323" indent="0">
              <a:buNone/>
            </a:pPr>
            <a:r>
              <a:rPr lang="en-US" dirty="0">
                <a:solidFill>
                  <a:schemeClr val="tx1"/>
                </a:solidFill>
              </a:rPr>
              <a:t>Head Start </a:t>
            </a:r>
            <a:r>
              <a:rPr lang="en-US" dirty="0" smtClean="0">
                <a:solidFill>
                  <a:schemeClr val="tx1"/>
                </a:solidFill>
              </a:rPr>
              <a:t>programs</a:t>
            </a:r>
          </a:p>
          <a:p>
            <a:endParaRPr lang="en-US" dirty="0">
              <a:solidFill>
                <a:schemeClr val="tx1"/>
              </a:solidFill>
            </a:endParaRPr>
          </a:p>
          <a:p>
            <a:pPr marL="118323" indent="0">
              <a:buNone/>
            </a:pPr>
            <a:r>
              <a:rPr lang="en-US" dirty="0" smtClean="0">
                <a:solidFill>
                  <a:schemeClr val="tx1"/>
                </a:solidFill>
              </a:rPr>
              <a:t>Mobile Units</a:t>
            </a:r>
          </a:p>
          <a:p>
            <a:pPr marL="0" indent="0">
              <a:buNone/>
            </a:pPr>
            <a:r>
              <a:rPr lang="en-US" dirty="0" smtClean="0">
                <a:solidFill>
                  <a:schemeClr val="tx1"/>
                </a:solidFill>
              </a:rPr>
              <a:t>	SDCL </a:t>
            </a:r>
            <a:r>
              <a:rPr lang="en-US" dirty="0">
                <a:solidFill>
                  <a:schemeClr val="tx1"/>
                </a:solidFill>
              </a:rPr>
              <a:t>chapter </a:t>
            </a:r>
            <a:r>
              <a:rPr lang="en-US" dirty="0" smtClean="0">
                <a:solidFill>
                  <a:schemeClr val="tx1"/>
                </a:solidFill>
              </a:rPr>
              <a:t>58-39 NONPROFIT </a:t>
            </a:r>
            <a:r>
              <a:rPr lang="en-US" dirty="0">
                <a:solidFill>
                  <a:schemeClr val="tx1"/>
                </a:solidFill>
              </a:rPr>
              <a:t>DENTAL SERVICE PLANS </a:t>
            </a:r>
            <a:endParaRPr lang="en-US" dirty="0" smtClean="0">
              <a:solidFill>
                <a:schemeClr val="tx1"/>
              </a:solidFill>
            </a:endParaRPr>
          </a:p>
          <a:p>
            <a:pPr marL="0" indent="0">
              <a:buNone/>
            </a:pPr>
            <a:r>
              <a:rPr lang="en-US" dirty="0">
                <a:solidFill>
                  <a:schemeClr val="tx1"/>
                </a:solidFill>
              </a:rPr>
              <a:t>	</a:t>
            </a:r>
            <a:r>
              <a:rPr lang="en-US" dirty="0" smtClean="0">
                <a:solidFill>
                  <a:schemeClr val="tx1"/>
                </a:solidFill>
              </a:rPr>
              <a:t>(Delta Dental Ronald McDonald bus, van)</a:t>
            </a:r>
            <a:endParaRPr lang="en-US" dirty="0">
              <a:solidFill>
                <a:schemeClr val="tx1"/>
              </a:solidFill>
            </a:endParaRPr>
          </a:p>
          <a:p>
            <a:pPr marL="0" indent="0">
              <a:buNone/>
            </a:pPr>
            <a:endParaRPr lang="en-US" dirty="0">
              <a:solidFill>
                <a:schemeClr val="tx1"/>
              </a:solidFill>
            </a:endParaRPr>
          </a:p>
        </p:txBody>
      </p:sp>
    </p:spTree>
    <p:extLst>
      <p:ext uri="{BB962C8B-B14F-4D97-AF65-F5344CB8AC3E}">
        <p14:creationId xmlns:p14="http://schemas.microsoft.com/office/powerpoint/2010/main" val="66511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0"/>
            <a:ext cx="7406640" cy="960120"/>
          </a:xfrm>
        </p:spPr>
        <p:txBody>
          <a:bodyPr>
            <a:normAutofit/>
          </a:bodyPr>
          <a:lstStyle/>
          <a:p>
            <a:r>
              <a:rPr lang="en-US" sz="3300" dirty="0">
                <a:solidFill>
                  <a:schemeClr val="tx1"/>
                </a:solidFill>
              </a:rPr>
              <a:t>Hygienists Requirements</a:t>
            </a:r>
          </a:p>
        </p:txBody>
      </p:sp>
      <p:sp>
        <p:nvSpPr>
          <p:cNvPr id="3" name="Content Placeholder 2"/>
          <p:cNvSpPr>
            <a:spLocks noGrp="1"/>
          </p:cNvSpPr>
          <p:nvPr>
            <p:ph idx="1"/>
          </p:nvPr>
        </p:nvSpPr>
        <p:spPr>
          <a:xfrm>
            <a:off x="411480" y="1066807"/>
            <a:ext cx="7406640" cy="4650954"/>
          </a:xfrm>
        </p:spPr>
        <p:txBody>
          <a:bodyPr>
            <a:normAutofit fontScale="47500" lnSpcReduction="20000"/>
          </a:bodyPr>
          <a:lstStyle/>
          <a:p>
            <a:pPr marL="0" indent="0">
              <a:buNone/>
            </a:pPr>
            <a:r>
              <a:rPr lang="en-US" b="1" dirty="0">
                <a:solidFill>
                  <a:schemeClr val="tx1"/>
                </a:solidFill>
              </a:rPr>
              <a:t>24:43:10:02. </a:t>
            </a:r>
            <a:r>
              <a:rPr lang="en-US" b="1" dirty="0" smtClean="0">
                <a:solidFill>
                  <a:schemeClr val="tx1"/>
                </a:solidFill>
              </a:rPr>
              <a:t>Qualifications </a:t>
            </a:r>
          </a:p>
          <a:p>
            <a:pPr marL="0" indent="0">
              <a:buNone/>
            </a:pPr>
            <a:r>
              <a:rPr lang="en-US" dirty="0" smtClean="0">
                <a:solidFill>
                  <a:schemeClr val="tx1"/>
                </a:solidFill>
              </a:rPr>
              <a:t>A </a:t>
            </a:r>
            <a:r>
              <a:rPr lang="en-US" dirty="0">
                <a:solidFill>
                  <a:schemeClr val="tx1"/>
                </a:solidFill>
              </a:rPr>
              <a:t>dental hygienist providing services under collaborative supervision must hold a license in good standing in the state of South Dakota and meet the following requirements: </a:t>
            </a:r>
            <a:endParaRPr lang="en-US" dirty="0" smtClean="0">
              <a:solidFill>
                <a:schemeClr val="tx1"/>
              </a:solidFill>
            </a:endParaRPr>
          </a:p>
          <a:p>
            <a:pPr marL="0" indent="0">
              <a:buNone/>
            </a:pPr>
            <a:endParaRPr lang="en-US" dirty="0">
              <a:solidFill>
                <a:schemeClr val="tx1"/>
              </a:solidFill>
            </a:endParaRPr>
          </a:p>
          <a:p>
            <a:pPr marL="0" indent="0">
              <a:buNone/>
            </a:pPr>
            <a:r>
              <a:rPr lang="en-US" dirty="0" smtClean="0">
                <a:solidFill>
                  <a:schemeClr val="tx1"/>
                </a:solidFill>
              </a:rPr>
              <a:t>(1) Completion </a:t>
            </a:r>
            <a:r>
              <a:rPr lang="en-US" dirty="0">
                <a:solidFill>
                  <a:schemeClr val="tx1"/>
                </a:solidFill>
              </a:rPr>
              <a:t>of three years of clinical practice in dental hygiene; and </a:t>
            </a:r>
            <a:endParaRPr lang="en-US" dirty="0" smtClean="0">
              <a:solidFill>
                <a:schemeClr val="tx1"/>
              </a:solidFill>
            </a:endParaRPr>
          </a:p>
          <a:p>
            <a:pPr marL="0" indent="0">
              <a:buNone/>
            </a:pPr>
            <a:r>
              <a:rPr lang="en-US" dirty="0" smtClean="0">
                <a:solidFill>
                  <a:schemeClr val="tx1"/>
                </a:solidFill>
              </a:rPr>
              <a:t>(</a:t>
            </a:r>
            <a:r>
              <a:rPr lang="en-US" dirty="0">
                <a:solidFill>
                  <a:schemeClr val="tx1"/>
                </a:solidFill>
              </a:rPr>
              <a:t>2) Completion of a minimum of 4,000 practice hours. A minimum of 2,000 of those hours must have been completed within two of the three years preceding application. </a:t>
            </a:r>
            <a:endParaRPr lang="en-US" dirty="0" smtClean="0">
              <a:solidFill>
                <a:schemeClr val="tx1"/>
              </a:solidFill>
            </a:endParaRPr>
          </a:p>
          <a:p>
            <a:pPr marL="0" indent="0">
              <a:buNone/>
            </a:pPr>
            <a:endParaRPr lang="en-US" dirty="0">
              <a:solidFill>
                <a:schemeClr val="tx1"/>
              </a:solidFill>
            </a:endParaRPr>
          </a:p>
          <a:p>
            <a:endParaRPr lang="en-US" dirty="0">
              <a:solidFill>
                <a:schemeClr val="tx1"/>
              </a:solidFill>
            </a:endParaRPr>
          </a:p>
          <a:p>
            <a:pPr marL="0" indent="0">
              <a:buNone/>
            </a:pPr>
            <a:r>
              <a:rPr lang="en-US" dirty="0">
                <a:solidFill>
                  <a:schemeClr val="tx1"/>
                </a:solidFill>
              </a:rPr>
              <a:t>20:43:10:03. Application for registration. </a:t>
            </a:r>
            <a:endParaRPr lang="en-US" dirty="0" smtClean="0">
              <a:solidFill>
                <a:schemeClr val="tx1"/>
              </a:solidFill>
            </a:endParaRPr>
          </a:p>
          <a:p>
            <a:pPr marL="0" indent="0">
              <a:buNone/>
            </a:pPr>
            <a:r>
              <a:rPr lang="en-US" dirty="0" smtClean="0">
                <a:solidFill>
                  <a:schemeClr val="tx1"/>
                </a:solidFill>
              </a:rPr>
              <a:t>A </a:t>
            </a:r>
            <a:r>
              <a:rPr lang="en-US" dirty="0">
                <a:solidFill>
                  <a:schemeClr val="tx1"/>
                </a:solidFill>
              </a:rPr>
              <a:t>dental hygienist registering to provide services under collaborative supervision must submit the following: </a:t>
            </a:r>
            <a:endParaRPr lang="en-US" dirty="0" smtClean="0">
              <a:solidFill>
                <a:schemeClr val="tx1"/>
              </a:solidFill>
            </a:endParaRPr>
          </a:p>
          <a:p>
            <a:pPr marL="0" indent="0">
              <a:buNone/>
            </a:pPr>
            <a:endParaRPr lang="en-US" dirty="0">
              <a:solidFill>
                <a:schemeClr val="tx1"/>
              </a:solidFill>
            </a:endParaRPr>
          </a:p>
          <a:p>
            <a:pPr marL="0" indent="0">
              <a:buNone/>
            </a:pPr>
            <a:r>
              <a:rPr lang="en-US" dirty="0" smtClean="0">
                <a:solidFill>
                  <a:schemeClr val="tx1"/>
                </a:solidFill>
              </a:rPr>
              <a:t>(</a:t>
            </a:r>
            <a:r>
              <a:rPr lang="en-US" dirty="0">
                <a:solidFill>
                  <a:schemeClr val="tx1"/>
                </a:solidFill>
              </a:rPr>
              <a:t>1) A completed application form; </a:t>
            </a:r>
          </a:p>
          <a:p>
            <a:pPr marL="0" indent="0">
              <a:buNone/>
            </a:pPr>
            <a:r>
              <a:rPr lang="en-US" dirty="0">
                <a:solidFill>
                  <a:schemeClr val="tx1"/>
                </a:solidFill>
              </a:rPr>
              <a:t>(2) A completed board approved collaborative agreement; </a:t>
            </a:r>
          </a:p>
          <a:p>
            <a:pPr marL="0" indent="0">
              <a:buNone/>
            </a:pPr>
            <a:r>
              <a:rPr lang="en-US" dirty="0">
                <a:solidFill>
                  <a:schemeClr val="tx1"/>
                </a:solidFill>
              </a:rPr>
              <a:t>(3) A fee of $20; </a:t>
            </a:r>
          </a:p>
          <a:p>
            <a:pPr marL="0" indent="0">
              <a:buNone/>
            </a:pPr>
            <a:r>
              <a:rPr lang="en-US" dirty="0">
                <a:solidFill>
                  <a:schemeClr val="tx1"/>
                </a:solidFill>
              </a:rPr>
              <a:t>(4) Verification of completion of three years of clinical practice in dental hygiene; </a:t>
            </a:r>
          </a:p>
          <a:p>
            <a:pPr marL="0" indent="0">
              <a:buNone/>
            </a:pPr>
            <a:r>
              <a:rPr lang="en-US" dirty="0">
                <a:solidFill>
                  <a:schemeClr val="tx1"/>
                </a:solidFill>
              </a:rPr>
              <a:t>(5) Verification of completion of a minimum of 4,000 practice hours; and </a:t>
            </a:r>
          </a:p>
          <a:p>
            <a:pPr marL="0" indent="0">
              <a:buNone/>
            </a:pPr>
            <a:r>
              <a:rPr lang="en-US" dirty="0">
                <a:solidFill>
                  <a:schemeClr val="tx1"/>
                </a:solidFill>
              </a:rPr>
              <a:t>(6) Verification of completion of a minimum of 2,000 practice hours within two of the three years preceding application. </a:t>
            </a:r>
            <a:endParaRPr lang="en-US" dirty="0" smtClean="0">
              <a:solidFill>
                <a:schemeClr val="tx1"/>
              </a:solidFill>
            </a:endParaRPr>
          </a:p>
          <a:p>
            <a:pPr marL="0" indent="0">
              <a:buNone/>
            </a:pPr>
            <a:endParaRPr lang="en-US" dirty="0"/>
          </a:p>
          <a:p>
            <a:pPr marL="0" indent="0">
              <a:buNone/>
            </a:pPr>
            <a:endParaRPr lang="en-US" dirty="0" smtClean="0">
              <a:solidFill>
                <a:schemeClr val="tx1"/>
              </a:solidFill>
            </a:endParaRPr>
          </a:p>
          <a:p>
            <a:pPr marL="0" indent="0">
              <a:buNone/>
            </a:pPr>
            <a:r>
              <a:rPr lang="en-US" dirty="0" smtClean="0"/>
              <a:t>Source: SD Dental Practice Act pg. 67</a:t>
            </a:r>
            <a:endParaRPr lang="en-US" dirty="0">
              <a:solidFill>
                <a:schemeClr val="tx1"/>
              </a:solidFill>
            </a:endParaRPr>
          </a:p>
          <a:p>
            <a:endParaRPr lang="en-US" dirty="0"/>
          </a:p>
        </p:txBody>
      </p:sp>
    </p:spTree>
    <p:extLst>
      <p:ext uri="{BB962C8B-B14F-4D97-AF65-F5344CB8AC3E}">
        <p14:creationId xmlns:p14="http://schemas.microsoft.com/office/powerpoint/2010/main" val="133369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0"/>
            <a:ext cx="7406640" cy="800100"/>
          </a:xfrm>
        </p:spPr>
        <p:txBody>
          <a:bodyPr>
            <a:normAutofit/>
          </a:bodyPr>
          <a:lstStyle/>
          <a:p>
            <a:r>
              <a:rPr lang="en-US" dirty="0" smtClean="0">
                <a:solidFill>
                  <a:schemeClr val="tx1"/>
                </a:solidFill>
              </a:rPr>
              <a:t>OBJECTIVES </a:t>
            </a:r>
            <a:endParaRPr lang="en-US" dirty="0">
              <a:solidFill>
                <a:schemeClr val="tx1"/>
              </a:solidFill>
            </a:endParaRPr>
          </a:p>
        </p:txBody>
      </p:sp>
      <p:sp>
        <p:nvSpPr>
          <p:cNvPr id="3" name="Rectangle 2"/>
          <p:cNvSpPr/>
          <p:nvPr/>
        </p:nvSpPr>
        <p:spPr>
          <a:xfrm>
            <a:off x="457200" y="666752"/>
            <a:ext cx="7498080" cy="6927683"/>
          </a:xfrm>
          <a:prstGeom prst="rect">
            <a:avLst/>
          </a:prstGeom>
        </p:spPr>
        <p:txBody>
          <a:bodyPr wrap="square" lIns="78884" tIns="39442" rIns="78884" bIns="39442">
            <a:spAutoFit/>
          </a:bodyPr>
          <a:lstStyle/>
          <a:p>
            <a:pPr lvl="0"/>
            <a:endParaRPr lang="en-US" dirty="0" smtClean="0"/>
          </a:p>
          <a:p>
            <a:pPr lvl="0"/>
            <a:endParaRPr lang="en-US" dirty="0" smtClean="0"/>
          </a:p>
          <a:p>
            <a:pPr marL="342900" lvl="0" indent="-342900">
              <a:buFont typeface="Arial" pitchFamily="34" charset="0"/>
              <a:buChar char="•"/>
            </a:pPr>
            <a:r>
              <a:rPr lang="en-US" sz="1900" dirty="0" smtClean="0"/>
              <a:t>Describe Collaborative Supervision Practice </a:t>
            </a:r>
          </a:p>
          <a:p>
            <a:pPr marL="342900" lvl="0" indent="-342900">
              <a:buFont typeface="Arial" pitchFamily="34" charset="0"/>
              <a:buChar char="•"/>
            </a:pPr>
            <a:r>
              <a:rPr lang="en-US" sz="1900" dirty="0" smtClean="0"/>
              <a:t>Awareness of Level of Supervision</a:t>
            </a:r>
          </a:p>
          <a:p>
            <a:pPr marL="342900" lvl="0" indent="-342900">
              <a:buFont typeface="Arial" pitchFamily="34" charset="0"/>
              <a:buChar char="•"/>
            </a:pPr>
            <a:endParaRPr lang="en-US" sz="1900" dirty="0" smtClean="0"/>
          </a:p>
          <a:p>
            <a:pPr marL="342900" lvl="0" indent="-342900">
              <a:buFont typeface="Arial" pitchFamily="34" charset="0"/>
              <a:buChar char="•"/>
            </a:pPr>
            <a:r>
              <a:rPr lang="en-US" sz="1900" dirty="0" smtClean="0"/>
              <a:t>Discuss Opportunities for Direct Access</a:t>
            </a:r>
          </a:p>
          <a:p>
            <a:pPr marL="342900" lvl="0" indent="-342900">
              <a:buFont typeface="Arial" pitchFamily="34" charset="0"/>
              <a:buChar char="•"/>
            </a:pPr>
            <a:r>
              <a:rPr lang="en-US" sz="1900" dirty="0" smtClean="0"/>
              <a:t>Review Specifics of SD Collaborative Agreement</a:t>
            </a:r>
          </a:p>
          <a:p>
            <a:pPr marL="342900" lvl="0" indent="-342900">
              <a:buFont typeface="Arial" pitchFamily="34" charset="0"/>
              <a:buChar char="•"/>
            </a:pPr>
            <a:r>
              <a:rPr lang="en-US" sz="1900" dirty="0" smtClean="0"/>
              <a:t>Laws and Regulations  that regulate CS</a:t>
            </a:r>
          </a:p>
          <a:p>
            <a:pPr marL="342900" lvl="0" indent="-342900">
              <a:buFont typeface="Arial" pitchFamily="34" charset="0"/>
              <a:buChar char="•"/>
            </a:pPr>
            <a:endParaRPr lang="en-US" sz="1900" dirty="0" smtClean="0"/>
          </a:p>
          <a:p>
            <a:pPr marL="342900" lvl="0" indent="-342900">
              <a:buFont typeface="Arial" pitchFamily="34" charset="0"/>
              <a:buChar char="•"/>
            </a:pPr>
            <a:r>
              <a:rPr lang="en-US" sz="1900" dirty="0" smtClean="0"/>
              <a:t>Identify Treatment Settings and Roles of Providers</a:t>
            </a:r>
          </a:p>
          <a:p>
            <a:pPr marL="342900" lvl="0" indent="-342900">
              <a:buFont typeface="Arial" pitchFamily="34" charset="0"/>
              <a:buChar char="•"/>
            </a:pPr>
            <a:r>
              <a:rPr lang="en-US" sz="1900" dirty="0" smtClean="0"/>
              <a:t>Documentation and Reporting Structures</a:t>
            </a:r>
          </a:p>
          <a:p>
            <a:pPr marL="342900" lvl="0" indent="-342900">
              <a:buFont typeface="Arial" pitchFamily="34" charset="0"/>
              <a:buChar char="•"/>
            </a:pPr>
            <a:endParaRPr lang="en-US" sz="1900" dirty="0" smtClean="0"/>
          </a:p>
          <a:p>
            <a:pPr marL="342900" lvl="0" indent="-342900">
              <a:buFont typeface="Arial" pitchFamily="34" charset="0"/>
              <a:buChar char="•"/>
            </a:pPr>
            <a:r>
              <a:rPr lang="en-US" sz="1900" dirty="0" smtClean="0"/>
              <a:t>Determine an Awareness of SD Provider Shortage Areas</a:t>
            </a:r>
          </a:p>
          <a:p>
            <a:pPr marL="342900" lvl="0" indent="-342900">
              <a:buFont typeface="Arial" pitchFamily="34" charset="0"/>
              <a:buChar char="•"/>
            </a:pPr>
            <a:r>
              <a:rPr lang="en-US" sz="1900" dirty="0" smtClean="0"/>
              <a:t>Considerations for Business Planning and Tax Implications</a:t>
            </a:r>
          </a:p>
          <a:p>
            <a:pPr marL="342900" lvl="0" indent="-342900">
              <a:buFont typeface="Arial" pitchFamily="34" charset="0"/>
              <a:buChar char="•"/>
            </a:pPr>
            <a:r>
              <a:rPr lang="en-US" sz="1900" dirty="0" smtClean="0"/>
              <a:t>Reimbursement of Services/ CDT Codes </a:t>
            </a:r>
          </a:p>
          <a:p>
            <a:pPr marL="342900" lvl="0" indent="-342900">
              <a:buFont typeface="Arial" pitchFamily="34" charset="0"/>
              <a:buChar char="•"/>
            </a:pPr>
            <a:endParaRPr lang="en-US" sz="1900" dirty="0" smtClean="0"/>
          </a:p>
          <a:p>
            <a:pPr marL="342900" lvl="0" indent="-342900">
              <a:buFont typeface="Arial" pitchFamily="34" charset="0"/>
              <a:buChar char="•"/>
            </a:pPr>
            <a:r>
              <a:rPr lang="en-US" sz="1900" dirty="0" smtClean="0"/>
              <a:t>Information of NPI </a:t>
            </a:r>
            <a:r>
              <a:rPr lang="en-US" sz="1900" dirty="0" smtClean="0"/>
              <a:t>numbers</a:t>
            </a:r>
          </a:p>
          <a:p>
            <a:pPr marL="342900" lvl="0" indent="-342900">
              <a:buFont typeface="Arial" pitchFamily="34" charset="0"/>
              <a:buChar char="•"/>
            </a:pPr>
            <a:r>
              <a:rPr lang="en-US" sz="1900" dirty="0" smtClean="0"/>
              <a:t>Location and Contact Info of State Public Access Opportunities</a:t>
            </a:r>
            <a:endParaRPr lang="en-US" sz="1900" dirty="0" smtClean="0"/>
          </a:p>
          <a:p>
            <a:pPr marL="342900" lvl="0" indent="-342900">
              <a:buFont typeface="Arial" pitchFamily="34" charset="0"/>
              <a:buChar char="•"/>
            </a:pPr>
            <a:r>
              <a:rPr lang="en-US" sz="1900" dirty="0" smtClean="0"/>
              <a:t>Questions and Answers </a:t>
            </a:r>
            <a:endParaRPr lang="en-US" sz="1900" dirty="0" smtClean="0"/>
          </a:p>
          <a:p>
            <a:pPr marL="342900" lvl="0" indent="-342900">
              <a:buFont typeface="Arial" pitchFamily="34" charset="0"/>
              <a:buChar char="•"/>
            </a:pPr>
            <a:r>
              <a:rPr lang="en-US" sz="1900" dirty="0" smtClean="0"/>
              <a:t>References</a:t>
            </a:r>
            <a:endParaRPr lang="en-US" sz="1900" dirty="0" smtClean="0"/>
          </a:p>
          <a:p>
            <a:pPr lvl="0"/>
            <a:r>
              <a:rPr lang="en-US" sz="1900" dirty="0" smtClean="0"/>
              <a:t> </a:t>
            </a:r>
          </a:p>
          <a:p>
            <a:pPr lvl="0"/>
            <a:endParaRPr lang="en-US" dirty="0" smtClean="0"/>
          </a:p>
          <a:p>
            <a:pPr lvl="0"/>
            <a:endParaRPr lang="en-US" dirty="0"/>
          </a:p>
          <a:p>
            <a:pPr lvl="0"/>
            <a:endParaRPr lang="en-US" dirty="0" smtClean="0"/>
          </a:p>
          <a:p>
            <a:r>
              <a:rPr lang="en-US" dirty="0"/>
              <a:t> </a:t>
            </a:r>
          </a:p>
        </p:txBody>
      </p:sp>
    </p:spTree>
    <p:extLst>
      <p:ext uri="{BB962C8B-B14F-4D97-AF65-F5344CB8AC3E}">
        <p14:creationId xmlns:p14="http://schemas.microsoft.com/office/powerpoint/2010/main" val="395607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229600" cy="800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9261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8229600" cy="657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944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0"/>
            <a:ext cx="8572505" cy="675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976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8229598" cy="728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2570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1"/>
            <a:ext cx="7406640" cy="853440"/>
          </a:xfrm>
        </p:spPr>
        <p:txBody>
          <a:bodyPr>
            <a:normAutofit/>
          </a:bodyPr>
          <a:lstStyle/>
          <a:p>
            <a:r>
              <a:rPr lang="en-US" sz="4100" dirty="0">
                <a:solidFill>
                  <a:schemeClr val="tx1"/>
                </a:solidFill>
              </a:rPr>
              <a:t>Providing Treatment</a:t>
            </a:r>
          </a:p>
        </p:txBody>
      </p:sp>
      <p:sp>
        <p:nvSpPr>
          <p:cNvPr id="3" name="Content Placeholder 2"/>
          <p:cNvSpPr>
            <a:spLocks noGrp="1"/>
          </p:cNvSpPr>
          <p:nvPr>
            <p:ph idx="1"/>
          </p:nvPr>
        </p:nvSpPr>
        <p:spPr>
          <a:xfrm>
            <a:off x="0" y="906780"/>
            <a:ext cx="8229600" cy="5120640"/>
          </a:xfrm>
        </p:spPr>
        <p:txBody>
          <a:bodyPr>
            <a:noAutofit/>
          </a:bodyPr>
          <a:lstStyle/>
          <a:p>
            <a:pPr marL="0" indent="0">
              <a:buNone/>
            </a:pPr>
            <a:r>
              <a:rPr lang="en-US" sz="1400" dirty="0"/>
              <a:t>(2) A dental hygienist </a:t>
            </a:r>
            <a:r>
              <a:rPr lang="en-US" sz="1400" b="1" dirty="0"/>
              <a:t>providing services under collaborative supervision may provide all preventative and therapeutic services that a hygienist is allowed to provide pursuant to SDCL chapter 36-6A </a:t>
            </a:r>
            <a:r>
              <a:rPr lang="en-US" sz="1400" dirty="0"/>
              <a:t>and this chapter, </a:t>
            </a:r>
            <a:r>
              <a:rPr lang="en-US" sz="1400" b="1" dirty="0"/>
              <a:t>except</a:t>
            </a:r>
            <a:r>
              <a:rPr lang="en-US" sz="1400" dirty="0"/>
              <a:t> for the administration of </a:t>
            </a:r>
            <a:r>
              <a:rPr lang="en-US" sz="1400" b="1" dirty="0"/>
              <a:t>local anesthesia and nitrous oxide inhalation analgesia</a:t>
            </a:r>
            <a:r>
              <a:rPr lang="en-US" sz="1400" dirty="0"/>
              <a:t>, and must: </a:t>
            </a:r>
          </a:p>
          <a:p>
            <a:pPr marL="0" indent="0">
              <a:buNone/>
            </a:pPr>
            <a:r>
              <a:rPr lang="en-US" sz="1400" dirty="0"/>
              <a:t>(a) Maintain appropriate contact and communication with the dentist providing collaborative supervision; </a:t>
            </a:r>
          </a:p>
          <a:p>
            <a:pPr marL="0" indent="0">
              <a:buNone/>
            </a:pPr>
            <a:endParaRPr lang="en-US" sz="1400" dirty="0"/>
          </a:p>
          <a:p>
            <a:pPr marL="0" indent="0">
              <a:buNone/>
            </a:pPr>
            <a:r>
              <a:rPr lang="en-US" sz="1400" dirty="0"/>
              <a:t>(b) Practice according to age and procedure specific standing orders as directed by the supervising dentist, unless otherwise directed by the dentist for a specific patient; </a:t>
            </a:r>
          </a:p>
          <a:p>
            <a:pPr marL="0" indent="0">
              <a:buNone/>
            </a:pPr>
            <a:endParaRPr lang="en-US" sz="1400" dirty="0"/>
          </a:p>
          <a:p>
            <a:pPr marL="0" indent="0">
              <a:buNone/>
            </a:pPr>
            <a:r>
              <a:rPr lang="en-US" sz="1400" dirty="0"/>
              <a:t>(c) Provide to the patient, parent, or guardian a </a:t>
            </a:r>
            <a:r>
              <a:rPr lang="en-US" sz="1400" b="1" dirty="0"/>
              <a:t>written plan for referral to a dentist </a:t>
            </a:r>
            <a:r>
              <a:rPr lang="en-US" sz="1400" dirty="0"/>
              <a:t>land assessment of further dental treatment needs; </a:t>
            </a:r>
          </a:p>
          <a:p>
            <a:pPr marL="0" indent="0">
              <a:buNone/>
            </a:pPr>
            <a:endParaRPr lang="en-US" sz="1400" dirty="0"/>
          </a:p>
          <a:p>
            <a:pPr marL="0" indent="0">
              <a:buNone/>
            </a:pPr>
            <a:r>
              <a:rPr lang="en-US" sz="1400" dirty="0"/>
              <a:t>(d) Have each </a:t>
            </a:r>
            <a:r>
              <a:rPr lang="en-US" sz="1400" b="1" dirty="0"/>
              <a:t>patient sign a consent form </a:t>
            </a:r>
            <a:r>
              <a:rPr lang="en-US" sz="1400" dirty="0"/>
              <a:t>that notifies the patient that the services that will be provided do not take the place of regular dental checkups at a dental office and are meant for people who otherwise would not have access to services; and </a:t>
            </a:r>
          </a:p>
          <a:p>
            <a:pPr marL="0" indent="0">
              <a:buNone/>
            </a:pPr>
            <a:endParaRPr lang="en-US" sz="1400" dirty="0"/>
          </a:p>
          <a:p>
            <a:pPr marL="0" indent="0">
              <a:buNone/>
            </a:pPr>
            <a:r>
              <a:rPr lang="en-US" sz="1400" dirty="0"/>
              <a:t>(e) Specify a procedure for creating and </a:t>
            </a:r>
            <a:r>
              <a:rPr lang="en-US" sz="1400" b="1" dirty="0"/>
              <a:t>maintaining dental records </a:t>
            </a:r>
            <a:r>
              <a:rPr lang="en-US" sz="1400" dirty="0"/>
              <a:t>for patients that are treated by the dental hygienist, including where these records are to be located; </a:t>
            </a:r>
            <a:endParaRPr lang="en-US" sz="1400" dirty="0" smtClean="0"/>
          </a:p>
          <a:p>
            <a:pPr marL="0" indent="0">
              <a:buNone/>
            </a:pPr>
            <a:endParaRPr lang="en-US" sz="1400" dirty="0"/>
          </a:p>
          <a:p>
            <a:pPr marL="0" indent="0">
              <a:buNone/>
            </a:pPr>
            <a:r>
              <a:rPr lang="en-US" sz="1400" dirty="0" smtClean="0"/>
              <a:t>Source: SD Denta</a:t>
            </a:r>
            <a:r>
              <a:rPr lang="en-US" sz="1400" dirty="0" smtClean="0"/>
              <a:t>l Practice Act pg. 68</a:t>
            </a:r>
            <a:endParaRPr lang="en-US" sz="1400" dirty="0"/>
          </a:p>
          <a:p>
            <a:pPr marL="0" indent="0">
              <a:buNone/>
            </a:pPr>
            <a:endParaRPr lang="en-US" sz="1100" dirty="0"/>
          </a:p>
        </p:txBody>
      </p:sp>
    </p:spTree>
    <p:extLst>
      <p:ext uri="{BB962C8B-B14F-4D97-AF65-F5344CB8AC3E}">
        <p14:creationId xmlns:p14="http://schemas.microsoft.com/office/powerpoint/2010/main" val="248953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Maintaining the Agreement</a:t>
            </a:r>
            <a:endParaRPr lang="en-US" dirty="0">
              <a:solidFill>
                <a:schemeClr val="tx1"/>
              </a:solidFill>
            </a:endParaRPr>
          </a:p>
        </p:txBody>
      </p:sp>
      <p:sp>
        <p:nvSpPr>
          <p:cNvPr id="3" name="Content Placeholder 2"/>
          <p:cNvSpPr>
            <a:spLocks noGrp="1"/>
          </p:cNvSpPr>
          <p:nvPr>
            <p:ph idx="1"/>
          </p:nvPr>
        </p:nvSpPr>
        <p:spPr>
          <a:xfrm>
            <a:off x="0" y="1493520"/>
            <a:ext cx="8229600" cy="4907280"/>
          </a:xfrm>
        </p:spPr>
        <p:txBody>
          <a:bodyPr>
            <a:normAutofit fontScale="77500" lnSpcReduction="20000"/>
          </a:bodyPr>
          <a:lstStyle/>
          <a:p>
            <a:pPr marL="118323" indent="0">
              <a:buNone/>
            </a:pPr>
            <a:r>
              <a:rPr lang="en-US" dirty="0"/>
              <a:t>(3) A copy of the collaborative agreement shall be filed with the board. If any changes are made to the collaborative agreement, an updated copy of the agreement shall be filed with the board and must be approved; </a:t>
            </a:r>
          </a:p>
          <a:p>
            <a:endParaRPr lang="en-US" dirty="0"/>
          </a:p>
          <a:p>
            <a:pPr marL="118323" indent="0">
              <a:buNone/>
            </a:pPr>
            <a:r>
              <a:rPr lang="en-US" dirty="0"/>
              <a:t>(4) If the agreement is terminated by the dentist or dental hygienist, the board shall be notified in writing within 30 days. A termination of the collaborative agreement constitutes a suspension of the registration </a:t>
            </a:r>
          </a:p>
          <a:p>
            <a:endParaRPr lang="en-US" dirty="0"/>
          </a:p>
          <a:p>
            <a:pPr marL="118323" indent="0">
              <a:buNone/>
            </a:pPr>
            <a:r>
              <a:rPr lang="en-US" dirty="0"/>
              <a:t>(5) The collaborative agreement must be maintained by the dentist and the dental hygienist in each location where collaborative supervision is provided and must be made available to the board upon request. The dentist and dental hygienist must review the agreement </a:t>
            </a:r>
            <a:r>
              <a:rPr lang="en-US" dirty="0" smtClean="0"/>
              <a:t>annual</a:t>
            </a:r>
          </a:p>
          <a:p>
            <a:pPr marL="118323" indent="0">
              <a:buNone/>
            </a:pPr>
            <a:endParaRPr lang="en-US" dirty="0"/>
          </a:p>
          <a:p>
            <a:pPr marL="118323" indent="0">
              <a:buNone/>
            </a:pPr>
            <a:r>
              <a:rPr lang="en-US" dirty="0"/>
              <a:t>20:43:10:06. Termination of agreement. If any provision of the collaborative agreement is violated, the registration may be suspended or revoked by the Board. </a:t>
            </a:r>
          </a:p>
          <a:p>
            <a:pPr marL="118323" indent="0">
              <a:buNone/>
            </a:pPr>
            <a:endParaRPr lang="en-US" dirty="0"/>
          </a:p>
          <a:p>
            <a:pPr marL="118323" indent="0">
              <a:buNone/>
            </a:pPr>
            <a:r>
              <a:rPr lang="en-US" dirty="0" smtClean="0"/>
              <a:t>Source</a:t>
            </a:r>
            <a:r>
              <a:rPr lang="en-US" dirty="0"/>
              <a:t>:  SD Dental Practice </a:t>
            </a:r>
            <a:r>
              <a:rPr lang="en-US" dirty="0" smtClean="0"/>
              <a:t>Act pg. 68</a:t>
            </a:r>
            <a:endParaRPr lang="en-US" dirty="0"/>
          </a:p>
          <a:p>
            <a:endParaRPr lang="en-US" dirty="0"/>
          </a:p>
        </p:txBody>
      </p:sp>
    </p:spTree>
    <p:extLst>
      <p:ext uri="{BB962C8B-B14F-4D97-AF65-F5344CB8AC3E}">
        <p14:creationId xmlns:p14="http://schemas.microsoft.com/office/powerpoint/2010/main" val="317656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106681"/>
            <a:ext cx="7406640" cy="906780"/>
          </a:xfrm>
        </p:spPr>
        <p:txBody>
          <a:bodyPr>
            <a:normAutofit/>
          </a:bodyPr>
          <a:lstStyle/>
          <a:p>
            <a:r>
              <a:rPr lang="en-US" sz="3000" dirty="0">
                <a:solidFill>
                  <a:schemeClr val="tx1"/>
                </a:solidFill>
              </a:rPr>
              <a:t>CONSENT FORM EXAMPLE</a:t>
            </a:r>
          </a:p>
        </p:txBody>
      </p:sp>
      <p:sp>
        <p:nvSpPr>
          <p:cNvPr id="3" name="Content Placeholder 2"/>
          <p:cNvSpPr>
            <a:spLocks noGrp="1"/>
          </p:cNvSpPr>
          <p:nvPr>
            <p:ph idx="1"/>
          </p:nvPr>
        </p:nvSpPr>
        <p:spPr>
          <a:xfrm>
            <a:off x="0" y="906780"/>
            <a:ext cx="8229600" cy="4960620"/>
          </a:xfrm>
        </p:spPr>
        <p:txBody>
          <a:bodyPr/>
          <a:lstStyle/>
          <a:p>
            <a:endParaRPr lang="en-US" dirty="0" smtClean="0"/>
          </a:p>
          <a:p>
            <a:endParaRPr lang="en-US" sz="1100"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38200"/>
            <a:ext cx="80772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065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0"/>
            <a:ext cx="7406640" cy="685800"/>
          </a:xfrm>
        </p:spPr>
        <p:txBody>
          <a:bodyPr>
            <a:normAutofit/>
          </a:bodyPr>
          <a:lstStyle/>
          <a:p>
            <a:r>
              <a:rPr lang="en-US" sz="3300" dirty="0">
                <a:solidFill>
                  <a:schemeClr val="tx1"/>
                </a:solidFill>
              </a:rPr>
              <a:t>Screening Referral Form Example </a:t>
            </a:r>
          </a:p>
        </p:txBody>
      </p:sp>
      <p:sp>
        <p:nvSpPr>
          <p:cNvPr id="3" name="Content Placeholder 2"/>
          <p:cNvSpPr>
            <a:spLocks noGrp="1"/>
          </p:cNvSpPr>
          <p:nvPr>
            <p:ph idx="1"/>
          </p:nvPr>
        </p:nvSpPr>
        <p:spPr>
          <a:xfrm>
            <a:off x="114300" y="711199"/>
            <a:ext cx="8023860" cy="3200401"/>
          </a:xfrm>
        </p:spPr>
        <p:txBody>
          <a:bodyPr>
            <a:normAutofit/>
          </a:bodyPr>
          <a:lstStyle/>
          <a:p>
            <a:pPr marL="0" indent="0">
              <a:buNone/>
            </a:pPr>
            <a:endParaRPr lang="en-US" sz="1400" dirty="0"/>
          </a:p>
          <a:p>
            <a:pPr marL="0" indent="0">
              <a:buNone/>
            </a:pPr>
            <a:r>
              <a:rPr lang="en-US" sz="1400" dirty="0"/>
              <a:t>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09600"/>
            <a:ext cx="8229599"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231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1"/>
            <a:ext cx="7406640" cy="1120140"/>
          </a:xfrm>
        </p:spPr>
        <p:txBody>
          <a:bodyPr/>
          <a:lstStyle/>
          <a:p>
            <a:r>
              <a:rPr lang="en-US" sz="3300" dirty="0">
                <a:solidFill>
                  <a:schemeClr val="tx1"/>
                </a:solidFill>
              </a:rPr>
              <a:t>Role of Supervising Dentist</a:t>
            </a:r>
          </a:p>
        </p:txBody>
      </p:sp>
      <p:sp>
        <p:nvSpPr>
          <p:cNvPr id="3" name="Content Placeholder 2"/>
          <p:cNvSpPr>
            <a:spLocks noGrp="1"/>
          </p:cNvSpPr>
          <p:nvPr>
            <p:ph idx="1"/>
          </p:nvPr>
        </p:nvSpPr>
        <p:spPr>
          <a:xfrm>
            <a:off x="0" y="1226828"/>
            <a:ext cx="8229600" cy="5173975"/>
          </a:xfrm>
        </p:spPr>
        <p:txBody>
          <a:bodyPr>
            <a:normAutofit fontScale="32500" lnSpcReduction="20000"/>
          </a:bodyPr>
          <a:lstStyle/>
          <a:p>
            <a:pPr marL="0" indent="0">
              <a:buNone/>
            </a:pPr>
            <a:r>
              <a:rPr lang="en-US" sz="5500" dirty="0"/>
              <a:t>20:43:10:04. Collaborative agreement. </a:t>
            </a:r>
          </a:p>
          <a:p>
            <a:pPr marL="0" indent="0">
              <a:buNone/>
            </a:pPr>
            <a:r>
              <a:rPr lang="en-US" sz="5500" dirty="0"/>
              <a:t>A dentist and dental hygienist shall enter into a written board approved collaborative agreement that specifies the following responsibilities: </a:t>
            </a:r>
            <a:endParaRPr lang="en-US" sz="5500" dirty="0" smtClean="0"/>
          </a:p>
          <a:p>
            <a:pPr marL="0" indent="0">
              <a:buNone/>
            </a:pPr>
            <a:endParaRPr lang="en-US" sz="5500" dirty="0"/>
          </a:p>
          <a:p>
            <a:pPr marL="0" indent="0">
              <a:buNone/>
            </a:pPr>
            <a:r>
              <a:rPr lang="en-US" sz="5500" dirty="0" smtClean="0"/>
              <a:t>Provide </a:t>
            </a:r>
            <a:r>
              <a:rPr lang="en-US" sz="5500" dirty="0"/>
              <a:t>appropriate communication and consultation with the dental hygienist; </a:t>
            </a:r>
          </a:p>
          <a:p>
            <a:pPr>
              <a:buAutoNum type="alphaLcParenBoth"/>
            </a:pPr>
            <a:endParaRPr lang="en-US" sz="5500" dirty="0"/>
          </a:p>
          <a:p>
            <a:pPr marL="0" indent="0">
              <a:buNone/>
            </a:pPr>
            <a:r>
              <a:rPr lang="en-US" sz="5500" dirty="0" smtClean="0"/>
              <a:t>Have </a:t>
            </a:r>
            <a:r>
              <a:rPr lang="en-US" sz="5500" dirty="0"/>
              <a:t>age and procedure specific standing orders for the performance of dental hygiene services. </a:t>
            </a:r>
            <a:endParaRPr lang="en-US" sz="5500" dirty="0"/>
          </a:p>
          <a:p>
            <a:pPr marL="0" indent="0">
              <a:buNone/>
            </a:pPr>
            <a:endParaRPr lang="en-US" sz="5500" dirty="0" smtClean="0"/>
          </a:p>
          <a:p>
            <a:pPr marL="0" indent="0">
              <a:buNone/>
            </a:pPr>
            <a:r>
              <a:rPr lang="en-US" sz="5500" dirty="0" smtClean="0"/>
              <a:t>Must </a:t>
            </a:r>
            <a:r>
              <a:rPr lang="en-US" sz="5500" dirty="0"/>
              <a:t>include consideration for medically compromised patients and medical conditions for which a dental evaluation must occur prior to the provision of dental hygiene services; </a:t>
            </a:r>
          </a:p>
          <a:p>
            <a:endParaRPr lang="en-US" sz="5500" dirty="0"/>
          </a:p>
          <a:p>
            <a:pPr marL="0" indent="0">
              <a:buNone/>
            </a:pPr>
            <a:r>
              <a:rPr lang="en-US" sz="5500" dirty="0"/>
              <a:t> </a:t>
            </a:r>
            <a:r>
              <a:rPr lang="en-US" sz="5500" dirty="0" smtClean="0"/>
              <a:t>Specify </a:t>
            </a:r>
            <a:r>
              <a:rPr lang="en-US" sz="5500" dirty="0"/>
              <a:t>no more than 13 months,  examination must occur prior to providing further hygiene </a:t>
            </a:r>
            <a:r>
              <a:rPr lang="en-US" sz="5500" dirty="0" smtClean="0"/>
              <a:t>services.</a:t>
            </a:r>
          </a:p>
          <a:p>
            <a:pPr marL="118323" indent="0">
              <a:buNone/>
            </a:pPr>
            <a:endParaRPr lang="en-US" sz="5500" dirty="0"/>
          </a:p>
          <a:p>
            <a:pPr marL="0" indent="0">
              <a:buNone/>
            </a:pPr>
            <a:r>
              <a:rPr lang="en-US" sz="5500" dirty="0"/>
              <a:t> Limit the number of dental hygienists that he or she has a collaborative agreement with to four or less; </a:t>
            </a:r>
          </a:p>
          <a:p>
            <a:pPr marL="0" indent="0">
              <a:buNone/>
            </a:pPr>
            <a:endParaRPr lang="en-US" dirty="0">
              <a:solidFill>
                <a:schemeClr val="tx1"/>
              </a:solidFill>
            </a:endParaRPr>
          </a:p>
          <a:p>
            <a:pPr marL="0" indent="0">
              <a:buNone/>
            </a:pPr>
            <a:r>
              <a:rPr lang="en-US" sz="1100" dirty="0"/>
              <a:t>S</a:t>
            </a:r>
            <a:endParaRPr lang="en-US" sz="3400" dirty="0" smtClean="0">
              <a:solidFill>
                <a:schemeClr val="tx1"/>
              </a:solidFill>
            </a:endParaRPr>
          </a:p>
          <a:p>
            <a:pPr marL="0" indent="0">
              <a:buNone/>
            </a:pPr>
            <a:r>
              <a:rPr lang="en-US" dirty="0" smtClean="0">
                <a:solidFill>
                  <a:schemeClr val="tx1"/>
                </a:solidFill>
              </a:rPr>
              <a:t>Source: SD Dental Practice Act: pg. 67</a:t>
            </a:r>
            <a:endParaRPr lang="en-US" dirty="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46822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Extra Items</a:t>
            </a:r>
            <a:endParaRPr lang="en-US" dirty="0">
              <a:solidFill>
                <a:schemeClr val="tx1"/>
              </a:solidFill>
            </a:endParaRPr>
          </a:p>
        </p:txBody>
      </p:sp>
      <p:sp>
        <p:nvSpPr>
          <p:cNvPr id="3" name="Content Placeholder 2"/>
          <p:cNvSpPr>
            <a:spLocks noGrp="1"/>
          </p:cNvSpPr>
          <p:nvPr>
            <p:ph idx="1"/>
          </p:nvPr>
        </p:nvSpPr>
        <p:spPr>
          <a:xfrm>
            <a:off x="0" y="1386841"/>
            <a:ext cx="8229600" cy="4907280"/>
          </a:xfrm>
        </p:spPr>
        <p:txBody>
          <a:bodyPr>
            <a:noAutofit/>
          </a:bodyPr>
          <a:lstStyle/>
          <a:p>
            <a:pPr marL="118323" indent="0">
              <a:buNone/>
            </a:pPr>
            <a:r>
              <a:rPr lang="en-US" sz="1900" dirty="0"/>
              <a:t>The law does not require the dentist to examine or treat people </a:t>
            </a:r>
          </a:p>
          <a:p>
            <a:pPr marL="118323" indent="0">
              <a:buNone/>
            </a:pPr>
            <a:endParaRPr lang="en-US" sz="1900" dirty="0"/>
          </a:p>
          <a:p>
            <a:pPr marL="118323" indent="0">
              <a:buNone/>
            </a:pPr>
            <a:r>
              <a:rPr lang="en-US" sz="1900" dirty="0"/>
              <a:t>The document formalizes the working relationship </a:t>
            </a:r>
          </a:p>
          <a:p>
            <a:pPr marL="118323" indent="0">
              <a:buNone/>
            </a:pPr>
            <a:endParaRPr lang="en-US" sz="1900" dirty="0"/>
          </a:p>
          <a:p>
            <a:pPr marL="118323" indent="0">
              <a:buNone/>
            </a:pPr>
            <a:r>
              <a:rPr lang="en-US" sz="1900" dirty="0"/>
              <a:t>Hygienists may have more than one sponsoring dentist if they are providing services in different community sites . </a:t>
            </a:r>
          </a:p>
          <a:p>
            <a:pPr marL="118323" indent="0">
              <a:buNone/>
            </a:pPr>
            <a:endParaRPr lang="en-US" sz="1900" dirty="0"/>
          </a:p>
          <a:p>
            <a:pPr marL="118323" indent="0">
              <a:buNone/>
            </a:pPr>
            <a:r>
              <a:rPr lang="en-US" sz="1900" dirty="0"/>
              <a:t>If hygienists change sponsoring dentists, they must complete a different form, and resubmit to the SD Board of Dentistry.</a:t>
            </a:r>
          </a:p>
        </p:txBody>
      </p:sp>
    </p:spTree>
    <p:extLst>
      <p:ext uri="{BB962C8B-B14F-4D97-AF65-F5344CB8AC3E}">
        <p14:creationId xmlns:p14="http://schemas.microsoft.com/office/powerpoint/2010/main" val="1790563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INTRODUCTION</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solidFill>
                  <a:schemeClr val="tx1"/>
                </a:solidFill>
              </a:rPr>
              <a:t>Collaborative </a:t>
            </a:r>
            <a:r>
              <a:rPr lang="en-US" dirty="0">
                <a:solidFill>
                  <a:schemeClr val="tx1"/>
                </a:solidFill>
              </a:rPr>
              <a:t>practice means that the dental hygienist has established a written agreement with a dentist who has agreed to monitor treatment of patients and consult as needed</a:t>
            </a:r>
            <a:r>
              <a:rPr lang="en-US" dirty="0" smtClean="0">
                <a:solidFill>
                  <a:schemeClr val="tx1"/>
                </a:solidFill>
              </a:rPr>
              <a:t>.</a:t>
            </a:r>
          </a:p>
          <a:p>
            <a:pPr marL="0" indent="0">
              <a:buNone/>
            </a:pPr>
            <a:endParaRPr lang="en-US" dirty="0">
              <a:solidFill>
                <a:schemeClr val="tx1"/>
              </a:solidFill>
            </a:endParaRPr>
          </a:p>
          <a:p>
            <a:pPr marL="0" indent="0">
              <a:buNone/>
            </a:pPr>
            <a:r>
              <a:rPr lang="en-US" dirty="0" smtClean="0">
                <a:solidFill>
                  <a:schemeClr val="tx1"/>
                </a:solidFill>
              </a:rPr>
              <a:t>The </a:t>
            </a:r>
            <a:r>
              <a:rPr lang="en-US" dirty="0">
                <a:solidFill>
                  <a:schemeClr val="tx1"/>
                </a:solidFill>
              </a:rPr>
              <a:t>dental hygienist and dentist jointly establish a protocol that describes the services the hygienist may provide without the dentist’s </a:t>
            </a:r>
            <a:r>
              <a:rPr lang="en-US" dirty="0" smtClean="0">
                <a:solidFill>
                  <a:schemeClr val="tx1"/>
                </a:solidFill>
              </a:rPr>
              <a:t>supervision.</a:t>
            </a:r>
            <a:endParaRPr lang="en-US" dirty="0">
              <a:solidFill>
                <a:schemeClr val="tx1"/>
              </a:solidFill>
            </a:endParaRPr>
          </a:p>
          <a:p>
            <a:endParaRPr lang="en-US" dirty="0"/>
          </a:p>
        </p:txBody>
      </p:sp>
    </p:spTree>
    <p:extLst>
      <p:ext uri="{BB962C8B-B14F-4D97-AF65-F5344CB8AC3E}">
        <p14:creationId xmlns:p14="http://schemas.microsoft.com/office/powerpoint/2010/main" val="90459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0"/>
            <a:ext cx="7406640" cy="800100"/>
          </a:xfrm>
        </p:spPr>
        <p:txBody>
          <a:bodyPr>
            <a:normAutofit/>
          </a:bodyPr>
          <a:lstStyle/>
          <a:p>
            <a:r>
              <a:rPr lang="en-US" dirty="0" smtClean="0">
                <a:solidFill>
                  <a:schemeClr val="tx1"/>
                </a:solidFill>
              </a:rPr>
              <a:t>Reporting</a:t>
            </a:r>
            <a:endParaRPr lang="en-US" dirty="0">
              <a:solidFill>
                <a:schemeClr val="tx1"/>
              </a:solidFill>
            </a:endParaRPr>
          </a:p>
        </p:txBody>
      </p:sp>
      <p:sp>
        <p:nvSpPr>
          <p:cNvPr id="3" name="Content Placeholder 2"/>
          <p:cNvSpPr>
            <a:spLocks noGrp="1"/>
          </p:cNvSpPr>
          <p:nvPr>
            <p:ph idx="1"/>
          </p:nvPr>
        </p:nvSpPr>
        <p:spPr>
          <a:xfrm>
            <a:off x="411480" y="1013468"/>
            <a:ext cx="7406640" cy="4704294"/>
          </a:xfrm>
        </p:spPr>
        <p:txBody>
          <a:bodyPr>
            <a:normAutofit/>
          </a:bodyPr>
          <a:lstStyle/>
          <a:p>
            <a:pPr marL="0" indent="0">
              <a:buNone/>
            </a:pPr>
            <a:r>
              <a:rPr lang="en-US" sz="2700" dirty="0"/>
              <a:t>20:43:10:05. Reporting requirements. </a:t>
            </a:r>
          </a:p>
          <a:p>
            <a:pPr marL="0" indent="0">
              <a:buNone/>
            </a:pPr>
            <a:r>
              <a:rPr lang="en-US" sz="2700" dirty="0"/>
              <a:t>Each dental hygienist must </a:t>
            </a:r>
            <a:r>
              <a:rPr lang="en-US" sz="2700" b="1" dirty="0"/>
              <a:t>complete a summary report </a:t>
            </a:r>
            <a:r>
              <a:rPr lang="en-US" sz="2700" dirty="0"/>
              <a:t>and submit the information to the board at the completion of a program or, in the case of an ongoing program, annually. </a:t>
            </a:r>
          </a:p>
          <a:p>
            <a:pPr marL="0" indent="0">
              <a:buNone/>
            </a:pPr>
            <a:endParaRPr lang="en-US" sz="2700" dirty="0"/>
          </a:p>
          <a:p>
            <a:pPr marL="0" indent="0">
              <a:buNone/>
            </a:pPr>
            <a:endParaRPr lang="en-US" sz="1900" dirty="0"/>
          </a:p>
          <a:p>
            <a:endParaRPr lang="en-US" sz="1900" dirty="0"/>
          </a:p>
          <a:p>
            <a:endParaRPr lang="en-US" sz="1900" dirty="0"/>
          </a:p>
          <a:p>
            <a:endParaRPr lang="en-US" sz="1900" dirty="0"/>
          </a:p>
          <a:p>
            <a:endParaRPr lang="en-US" sz="1900" dirty="0"/>
          </a:p>
          <a:p>
            <a:endParaRPr lang="en-US" sz="1900" dirty="0"/>
          </a:p>
          <a:p>
            <a:endParaRPr lang="en-US" sz="1100" dirty="0"/>
          </a:p>
          <a:p>
            <a:endParaRPr lang="en-US" sz="1100" dirty="0"/>
          </a:p>
          <a:p>
            <a:endParaRPr lang="en-US" sz="1100" dirty="0"/>
          </a:p>
          <a:p>
            <a:endParaRPr lang="en-US" sz="1100" dirty="0"/>
          </a:p>
          <a:p>
            <a:endParaRPr lang="en-US" sz="1100" dirty="0"/>
          </a:p>
          <a:p>
            <a:pPr marL="118323" indent="0">
              <a:buNone/>
            </a:pPr>
            <a:endParaRPr lang="en-US" sz="1100" dirty="0"/>
          </a:p>
        </p:txBody>
      </p:sp>
    </p:spTree>
    <p:extLst>
      <p:ext uri="{BB962C8B-B14F-4D97-AF65-F5344CB8AC3E}">
        <p14:creationId xmlns:p14="http://schemas.microsoft.com/office/powerpoint/2010/main" val="150812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REPORTING FORM </a:t>
            </a:r>
            <a:endParaRPr lang="en-US" dirty="0">
              <a:solidFill>
                <a:schemeClr val="tx1"/>
              </a:solidFill>
            </a:endParaRPr>
          </a:p>
        </p:txBody>
      </p:sp>
      <p:sp>
        <p:nvSpPr>
          <p:cNvPr id="3" name="Rectangle 2"/>
          <p:cNvSpPr/>
          <p:nvPr/>
        </p:nvSpPr>
        <p:spPr>
          <a:xfrm>
            <a:off x="533400" y="1828800"/>
            <a:ext cx="7239000" cy="5478423"/>
          </a:xfrm>
          <a:prstGeom prst="rect">
            <a:avLst/>
          </a:prstGeom>
        </p:spPr>
        <p:txBody>
          <a:bodyPr wrap="square">
            <a:spAutoFit/>
          </a:bodyPr>
          <a:lstStyle/>
          <a:p>
            <a:r>
              <a:rPr lang="en-US" dirty="0"/>
              <a:t>Form given </a:t>
            </a:r>
            <a:r>
              <a:rPr lang="en-US" dirty="0" smtClean="0"/>
              <a:t> to Collaborating  Team after </a:t>
            </a:r>
            <a:r>
              <a:rPr lang="en-US" dirty="0"/>
              <a:t>application is approved by State Board of </a:t>
            </a:r>
            <a:r>
              <a:rPr lang="en-US" dirty="0" smtClean="0"/>
              <a:t>Dentistry.</a:t>
            </a:r>
          </a:p>
          <a:p>
            <a:endParaRPr lang="en-US" dirty="0"/>
          </a:p>
          <a:p>
            <a:endParaRPr lang="en-US" dirty="0" smtClean="0"/>
          </a:p>
          <a:p>
            <a:endParaRPr lang="en-US" dirty="0"/>
          </a:p>
          <a:p>
            <a:r>
              <a:rPr lang="en-US" dirty="0" smtClean="0"/>
              <a:t>SD Collaborative Supervision Reporting Form :</a:t>
            </a:r>
          </a:p>
          <a:p>
            <a:endParaRPr lang="en-US" dirty="0" smtClean="0"/>
          </a:p>
          <a:p>
            <a:r>
              <a:rPr lang="en-US" dirty="0"/>
              <a:t>	</a:t>
            </a:r>
            <a:r>
              <a:rPr lang="en-US" dirty="0" smtClean="0"/>
              <a:t>Is an Annual requirement</a:t>
            </a:r>
          </a:p>
          <a:p>
            <a:r>
              <a:rPr lang="en-US" dirty="0"/>
              <a:t>	</a:t>
            </a:r>
            <a:r>
              <a:rPr lang="en-US" dirty="0" smtClean="0"/>
              <a:t>Requires  begin and end dates of the Services provided.</a:t>
            </a:r>
          </a:p>
          <a:p>
            <a:r>
              <a:rPr lang="en-US" dirty="0" smtClean="0"/>
              <a:t>	Requires a one specific location where treatment was given</a:t>
            </a:r>
          </a:p>
          <a:p>
            <a:r>
              <a:rPr lang="en-US" dirty="0"/>
              <a:t>	</a:t>
            </a:r>
            <a:r>
              <a:rPr lang="en-US" dirty="0" smtClean="0"/>
              <a:t>Requires tabulation of preventative treatment given per age group</a:t>
            </a:r>
          </a:p>
          <a:p>
            <a:r>
              <a:rPr lang="en-US" dirty="0"/>
              <a:t>	</a:t>
            </a:r>
            <a:r>
              <a:rPr lang="en-US" dirty="0" smtClean="0"/>
              <a:t>Requires tabulation of Regular or Urgent referral given per age group</a:t>
            </a:r>
          </a:p>
          <a:p>
            <a:endParaRPr lang="en-US" dirty="0"/>
          </a:p>
          <a:p>
            <a:r>
              <a:rPr lang="en-US" dirty="0" smtClean="0"/>
              <a:t>Form will specify and document one location per form.</a:t>
            </a:r>
          </a:p>
          <a:p>
            <a:endParaRPr lang="en-US" dirty="0"/>
          </a:p>
          <a:p>
            <a:r>
              <a:rPr lang="en-US" dirty="0" smtClean="0"/>
              <a:t>Form copy is to be maintained by Collaborating by Hygienist and Dentist and also sent to the SD State Board of Dentistry.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53411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Forms and Applications</a:t>
            </a:r>
            <a:endParaRPr lang="en-US" dirty="0">
              <a:solidFill>
                <a:schemeClr val="tx1"/>
              </a:solidFill>
            </a:endParaRPr>
          </a:p>
        </p:txBody>
      </p:sp>
      <p:sp>
        <p:nvSpPr>
          <p:cNvPr id="3" name="Content Placeholder 2"/>
          <p:cNvSpPr>
            <a:spLocks noGrp="1"/>
          </p:cNvSpPr>
          <p:nvPr>
            <p:ph idx="1"/>
          </p:nvPr>
        </p:nvSpPr>
        <p:spPr/>
        <p:txBody>
          <a:bodyPr>
            <a:normAutofit fontScale="92500" lnSpcReduction="20000"/>
          </a:bodyPr>
          <a:lstStyle/>
          <a:p>
            <a:pPr marL="118323" indent="0" algn="ctr">
              <a:buNone/>
            </a:pPr>
            <a:r>
              <a:rPr lang="en-US" sz="3000" dirty="0" smtClean="0">
                <a:hlinkClick r:id="rId2"/>
              </a:rPr>
              <a:t>https://www.sdboardofdentistry.org</a:t>
            </a:r>
            <a:endParaRPr lang="en-US" sz="3000" dirty="0" smtClean="0"/>
          </a:p>
          <a:p>
            <a:endParaRPr lang="en-US" dirty="0"/>
          </a:p>
          <a:p>
            <a:pPr marL="118323" indent="0">
              <a:buNone/>
            </a:pPr>
            <a:r>
              <a:rPr lang="en-US" sz="2700" dirty="0"/>
              <a:t>State Board of Dentistry site:</a:t>
            </a:r>
          </a:p>
          <a:p>
            <a:pPr marL="118323" indent="0">
              <a:buNone/>
            </a:pPr>
            <a:r>
              <a:rPr lang="en-US" sz="2700" dirty="0"/>
              <a:t>Licensure tab</a:t>
            </a:r>
          </a:p>
          <a:p>
            <a:pPr marL="118323" indent="0">
              <a:buNone/>
            </a:pPr>
            <a:r>
              <a:rPr lang="en-US" sz="2700" dirty="0"/>
              <a:t>Application/ Documentation</a:t>
            </a:r>
          </a:p>
          <a:p>
            <a:pPr marL="118323" indent="0">
              <a:buNone/>
            </a:pPr>
            <a:r>
              <a:rPr lang="en-US" sz="2700" dirty="0"/>
              <a:t>General tab</a:t>
            </a:r>
          </a:p>
          <a:p>
            <a:pPr lvl="1"/>
            <a:r>
              <a:rPr lang="en-US" sz="2700" dirty="0"/>
              <a:t>Bottom of  page</a:t>
            </a:r>
          </a:p>
          <a:p>
            <a:pPr lvl="1"/>
            <a:r>
              <a:rPr lang="en-US" sz="2700" dirty="0"/>
              <a:t>Collaborative Supervision Agreement </a:t>
            </a:r>
          </a:p>
          <a:p>
            <a:pPr marL="394416" lvl="1" indent="0">
              <a:buNone/>
            </a:pPr>
            <a:endParaRPr lang="en-US" dirty="0" smtClean="0">
              <a:solidFill>
                <a:schemeClr val="tx1"/>
              </a:solidFill>
            </a:endParaRPr>
          </a:p>
          <a:p>
            <a:pPr marL="394416" lvl="1" indent="0">
              <a:buNone/>
            </a:pPr>
            <a:endParaRPr lang="en-US" dirty="0">
              <a:solidFill>
                <a:schemeClr val="tx1"/>
              </a:solidFill>
            </a:endParaRPr>
          </a:p>
          <a:p>
            <a:pPr marL="394416" lvl="1" indent="0">
              <a:buNone/>
            </a:pPr>
            <a:endParaRPr lang="en-US" dirty="0" smtClean="0">
              <a:solidFill>
                <a:schemeClr val="tx1"/>
              </a:solidFill>
            </a:endParaRPr>
          </a:p>
          <a:p>
            <a:pPr marL="394416" lvl="1" indent="0">
              <a:buNone/>
            </a:pPr>
            <a:r>
              <a:rPr lang="en-US" dirty="0" smtClean="0">
                <a:solidFill>
                  <a:schemeClr val="tx1"/>
                </a:solidFill>
              </a:rPr>
              <a:t>Consideration to make this info more visible to Dentists</a:t>
            </a:r>
          </a:p>
          <a:p>
            <a:endParaRPr lang="en-US" dirty="0"/>
          </a:p>
        </p:txBody>
      </p:sp>
    </p:spTree>
    <p:extLst>
      <p:ext uri="{BB962C8B-B14F-4D97-AF65-F5344CB8AC3E}">
        <p14:creationId xmlns:p14="http://schemas.microsoft.com/office/powerpoint/2010/main" val="77213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11200"/>
            <a:ext cx="8870157" cy="800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561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Collaborative Planning</a:t>
            </a:r>
            <a:endParaRPr lang="en-US" dirty="0">
              <a:solidFill>
                <a:schemeClr val="tx1"/>
              </a:solidFill>
            </a:endParaRPr>
          </a:p>
        </p:txBody>
      </p:sp>
      <p:sp>
        <p:nvSpPr>
          <p:cNvPr id="3" name="Content Placeholder 2"/>
          <p:cNvSpPr>
            <a:spLocks noGrp="1"/>
          </p:cNvSpPr>
          <p:nvPr>
            <p:ph idx="1"/>
          </p:nvPr>
        </p:nvSpPr>
        <p:spPr>
          <a:xfrm>
            <a:off x="0" y="1493520"/>
            <a:ext cx="8229600" cy="4907280"/>
          </a:xfrm>
        </p:spPr>
        <p:txBody>
          <a:bodyPr>
            <a:normAutofit/>
          </a:bodyPr>
          <a:lstStyle/>
          <a:p>
            <a:pPr marL="118323" indent="0" algn="ctr">
              <a:buNone/>
            </a:pPr>
            <a:r>
              <a:rPr lang="en-US" dirty="0"/>
              <a:t>Utilize a public health programming model</a:t>
            </a:r>
            <a:r>
              <a:rPr lang="en-US" dirty="0" smtClean="0"/>
              <a:t>:</a:t>
            </a:r>
          </a:p>
          <a:p>
            <a:pPr marL="118323" indent="0" algn="ctr">
              <a:buNone/>
            </a:pPr>
            <a:endParaRPr lang="en-US" dirty="0"/>
          </a:p>
          <a:p>
            <a:pPr marL="118323" indent="0">
              <a:buNone/>
            </a:pPr>
            <a:r>
              <a:rPr lang="en-US" dirty="0"/>
              <a:t>Define the Target Population  </a:t>
            </a:r>
          </a:p>
          <a:p>
            <a:pPr marL="118323" indent="0">
              <a:buNone/>
            </a:pPr>
            <a:r>
              <a:rPr lang="en-US" dirty="0"/>
              <a:t>Formulate the Problem Statement 	      	                        </a:t>
            </a:r>
          </a:p>
          <a:p>
            <a:pPr marL="118323" indent="0">
              <a:buNone/>
            </a:pPr>
            <a:r>
              <a:rPr lang="en-US" dirty="0"/>
              <a:t>Perform a “Needs Assessment”</a:t>
            </a:r>
          </a:p>
          <a:p>
            <a:r>
              <a:rPr lang="en-US" dirty="0"/>
              <a:t>% of people who need care, have teeth</a:t>
            </a:r>
            <a:r>
              <a:rPr lang="en-US" dirty="0" smtClean="0"/>
              <a:t>, </a:t>
            </a:r>
            <a:r>
              <a:rPr lang="en-US" dirty="0"/>
              <a:t>neglected </a:t>
            </a:r>
            <a:r>
              <a:rPr lang="en-US" dirty="0" smtClean="0"/>
              <a:t>Access To oral health care </a:t>
            </a:r>
          </a:p>
          <a:p>
            <a:pPr marL="118323" indent="0">
              <a:buNone/>
            </a:pPr>
            <a:r>
              <a:rPr lang="en-US" dirty="0" smtClean="0"/>
              <a:t>Create </a:t>
            </a:r>
            <a:r>
              <a:rPr lang="en-US" dirty="0"/>
              <a:t>a Logic Model </a:t>
            </a:r>
          </a:p>
          <a:p>
            <a:r>
              <a:rPr lang="en-US" dirty="0"/>
              <a:t>Collaborative Supervision Model </a:t>
            </a:r>
          </a:p>
          <a:p>
            <a:endParaRPr lang="en-US" dirty="0"/>
          </a:p>
        </p:txBody>
      </p:sp>
    </p:spTree>
    <p:extLst>
      <p:ext uri="{BB962C8B-B14F-4D97-AF65-F5344CB8AC3E}">
        <p14:creationId xmlns:p14="http://schemas.microsoft.com/office/powerpoint/2010/main" val="304599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1"/>
            <a:ext cx="7406640" cy="693420"/>
          </a:xfrm>
        </p:spPr>
        <p:txBody>
          <a:bodyPr>
            <a:normAutofit/>
          </a:bodyPr>
          <a:lstStyle/>
          <a:p>
            <a:r>
              <a:rPr lang="en-US" dirty="0" smtClean="0">
                <a:solidFill>
                  <a:schemeClr val="tx1"/>
                </a:solidFill>
              </a:rPr>
              <a:t>Planning</a:t>
            </a:r>
            <a:endParaRPr lang="en-US" dirty="0">
              <a:solidFill>
                <a:schemeClr val="tx1"/>
              </a:solidFill>
            </a:endParaRPr>
          </a:p>
        </p:txBody>
      </p:sp>
      <p:sp>
        <p:nvSpPr>
          <p:cNvPr id="3" name="Content Placeholder 2"/>
          <p:cNvSpPr>
            <a:spLocks noGrp="1"/>
          </p:cNvSpPr>
          <p:nvPr>
            <p:ph idx="1"/>
          </p:nvPr>
        </p:nvSpPr>
        <p:spPr>
          <a:xfrm>
            <a:off x="0" y="746765"/>
            <a:ext cx="8229600" cy="5654040"/>
          </a:xfrm>
        </p:spPr>
        <p:txBody>
          <a:bodyPr>
            <a:normAutofit fontScale="92500" lnSpcReduction="10000"/>
          </a:bodyPr>
          <a:lstStyle/>
          <a:p>
            <a:pPr marL="0" indent="0">
              <a:buNone/>
            </a:pPr>
            <a:r>
              <a:rPr lang="en-US" dirty="0" smtClean="0">
                <a:solidFill>
                  <a:srgbClr val="000000"/>
                </a:solidFill>
                <a:latin typeface="Arial"/>
              </a:rPr>
              <a:t>  </a:t>
            </a:r>
            <a:endParaRPr lang="en-US" dirty="0" smtClean="0">
              <a:latin typeface="Arial"/>
            </a:endParaRPr>
          </a:p>
          <a:p>
            <a:pPr marL="118323" indent="0">
              <a:buNone/>
            </a:pPr>
            <a:r>
              <a:rPr lang="en-US" dirty="0" smtClean="0">
                <a:latin typeface="Arial"/>
              </a:rPr>
              <a:t>Secure </a:t>
            </a:r>
            <a:r>
              <a:rPr lang="en-US" dirty="0">
                <a:latin typeface="Arial"/>
              </a:rPr>
              <a:t>your collaboration with a dentist, discussing an effective referral and/ or follow through mechanism, </a:t>
            </a:r>
            <a:r>
              <a:rPr lang="en-US" dirty="0" err="1">
                <a:latin typeface="Arial"/>
              </a:rPr>
              <a:t>i</a:t>
            </a:r>
            <a:r>
              <a:rPr lang="en-US" dirty="0">
                <a:latin typeface="Arial"/>
              </a:rPr>
              <a:t>. e. dental home </a:t>
            </a:r>
          </a:p>
          <a:p>
            <a:pPr marL="0" indent="0">
              <a:buNone/>
            </a:pPr>
            <a:r>
              <a:rPr lang="en-US" sz="1600" dirty="0">
                <a:latin typeface="Arial"/>
              </a:rPr>
              <a:t>	</a:t>
            </a:r>
          </a:p>
          <a:p>
            <a:pPr marL="118323" indent="0">
              <a:buNone/>
            </a:pPr>
            <a:r>
              <a:rPr lang="en-US" dirty="0" smtClean="0">
                <a:latin typeface="Arial"/>
              </a:rPr>
              <a:t>Design </a:t>
            </a:r>
            <a:r>
              <a:rPr lang="en-US" dirty="0">
                <a:latin typeface="Arial"/>
              </a:rPr>
              <a:t>plans in </a:t>
            </a:r>
            <a:r>
              <a:rPr lang="en-US" dirty="0" smtClean="0">
                <a:latin typeface="Arial"/>
              </a:rPr>
              <a:t>collaboration </a:t>
            </a:r>
            <a:r>
              <a:rPr lang="en-US" dirty="0">
                <a:latin typeface="Arial"/>
              </a:rPr>
              <a:t>with the intended agency/ facility/ population </a:t>
            </a:r>
            <a:endParaRPr lang="en-US" dirty="0" smtClean="0">
              <a:latin typeface="Arial"/>
            </a:endParaRPr>
          </a:p>
          <a:p>
            <a:endParaRPr lang="en-US" dirty="0">
              <a:latin typeface="Arial"/>
            </a:endParaRPr>
          </a:p>
          <a:p>
            <a:pPr marL="0" indent="0">
              <a:buNone/>
            </a:pPr>
            <a:r>
              <a:rPr lang="en-US" dirty="0" smtClean="0">
                <a:solidFill>
                  <a:schemeClr val="tx1"/>
                </a:solidFill>
                <a:latin typeface="Arial"/>
              </a:rPr>
              <a:t>Interview </a:t>
            </a:r>
            <a:r>
              <a:rPr lang="en-US" dirty="0">
                <a:solidFill>
                  <a:schemeClr val="tx1"/>
                </a:solidFill>
                <a:latin typeface="Arial"/>
              </a:rPr>
              <a:t>dental hygienists and dentists currently involved with </a:t>
            </a:r>
            <a:r>
              <a:rPr lang="en-US" dirty="0" smtClean="0">
                <a:solidFill>
                  <a:schemeClr val="tx1"/>
                </a:solidFill>
                <a:latin typeface="Arial"/>
              </a:rPr>
              <a:t>collaborative practice</a:t>
            </a:r>
          </a:p>
          <a:p>
            <a:pPr marL="0" indent="0">
              <a:buNone/>
            </a:pPr>
            <a:endParaRPr lang="en-US" dirty="0" smtClean="0">
              <a:solidFill>
                <a:schemeClr val="tx1"/>
              </a:solidFill>
              <a:latin typeface="Arial"/>
            </a:endParaRPr>
          </a:p>
          <a:p>
            <a:pPr marL="0" indent="0">
              <a:buNone/>
            </a:pPr>
            <a:r>
              <a:rPr lang="en-US" dirty="0" smtClean="0">
                <a:solidFill>
                  <a:schemeClr val="tx1"/>
                </a:solidFill>
                <a:latin typeface="Arial"/>
              </a:rPr>
              <a:t>Formulate </a:t>
            </a:r>
            <a:r>
              <a:rPr lang="en-US" dirty="0">
                <a:solidFill>
                  <a:schemeClr val="tx1"/>
                </a:solidFill>
                <a:latin typeface="Arial"/>
              </a:rPr>
              <a:t>a business plan </a:t>
            </a:r>
            <a:r>
              <a:rPr lang="en-US" dirty="0" smtClean="0">
                <a:latin typeface="Arial"/>
              </a:rPr>
              <a:t>with Collaborating DDS</a:t>
            </a:r>
            <a:endParaRPr lang="en-US" dirty="0" smtClean="0">
              <a:solidFill>
                <a:schemeClr val="tx1"/>
              </a:solidFill>
              <a:latin typeface="Arial"/>
            </a:endParaRPr>
          </a:p>
          <a:p>
            <a:pPr marL="0" indent="0">
              <a:buNone/>
            </a:pPr>
            <a:endParaRPr lang="en-US" dirty="0" smtClean="0">
              <a:solidFill>
                <a:schemeClr val="tx1"/>
              </a:solidFill>
              <a:latin typeface="Arial"/>
            </a:endParaRPr>
          </a:p>
          <a:p>
            <a:pPr marL="0" indent="0">
              <a:buNone/>
            </a:pPr>
            <a:r>
              <a:rPr lang="en-US" dirty="0" smtClean="0">
                <a:latin typeface="Arial"/>
              </a:rPr>
              <a:t>Utilize </a:t>
            </a:r>
            <a:r>
              <a:rPr lang="en-US" dirty="0">
                <a:latin typeface="Arial"/>
              </a:rPr>
              <a:t>the </a:t>
            </a:r>
            <a:r>
              <a:rPr lang="en-US" i="1" dirty="0">
                <a:latin typeface="Arial"/>
              </a:rPr>
              <a:t>Dental Safety Net Clinic Manual </a:t>
            </a:r>
            <a:r>
              <a:rPr lang="en-US" dirty="0">
                <a:latin typeface="Arial"/>
              </a:rPr>
              <a:t>http:// www.dentalclinicmanual.com/bottomFrame.Html </a:t>
            </a:r>
          </a:p>
          <a:p>
            <a:pPr marL="0" indent="0">
              <a:buNone/>
            </a:pPr>
            <a:endParaRPr lang="en-US" dirty="0">
              <a:solidFill>
                <a:schemeClr val="tx1"/>
              </a:solidFill>
            </a:endParaRPr>
          </a:p>
        </p:txBody>
      </p:sp>
    </p:spTree>
    <p:extLst>
      <p:ext uri="{BB962C8B-B14F-4D97-AF65-F5344CB8AC3E}">
        <p14:creationId xmlns:p14="http://schemas.microsoft.com/office/powerpoint/2010/main" val="2758874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Safety Net Dental Clinic Manual</a:t>
            </a:r>
            <a:endParaRPr lang="en-US"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3219052"/>
              </p:ext>
            </p:extLst>
          </p:nvPr>
        </p:nvGraphicFramePr>
        <p:xfrm>
          <a:off x="914400" y="1422402"/>
          <a:ext cx="4781808" cy="4396846"/>
        </p:xfrm>
        <a:graphic>
          <a:graphicData uri="http://schemas.openxmlformats.org/drawingml/2006/table">
            <a:tbl>
              <a:tblPr/>
              <a:tblGrid>
                <a:gridCol w="4781808"/>
              </a:tblGrid>
              <a:tr h="293123">
                <a:tc>
                  <a:txBody>
                    <a:bodyPr/>
                    <a:lstStyle/>
                    <a:p>
                      <a:endParaRPr lang="en-US" sz="1800" dirty="0"/>
                    </a:p>
                  </a:txBody>
                  <a:tcPr marL="0" marR="0" marT="0" marB="0" anchor="ctr">
                    <a:lnL>
                      <a:noFill/>
                    </a:lnL>
                    <a:lnR>
                      <a:noFill/>
                    </a:lnR>
                    <a:lnT>
                      <a:noFill/>
                    </a:lnT>
                    <a:lnB>
                      <a:noFill/>
                    </a:lnB>
                  </a:tcPr>
                </a:tc>
              </a:tr>
              <a:tr h="293123">
                <a:tc>
                  <a:txBody>
                    <a:bodyPr/>
                    <a:lstStyle/>
                    <a:p>
                      <a:pPr marL="0" marR="0">
                        <a:spcBef>
                          <a:spcPts val="0"/>
                        </a:spcBef>
                        <a:spcAft>
                          <a:spcPts val="0"/>
                        </a:spcAft>
                      </a:pPr>
                      <a:r>
                        <a:rPr lang="en-US" sz="1800" b="1">
                          <a:solidFill>
                            <a:srgbClr val="3366CC"/>
                          </a:solidFill>
                          <a:effectLst/>
                          <a:hlinkClick r:id="rId2" action="ppaction://hlinkfile"/>
                        </a:rPr>
                        <a:t>Safety Net Dental Clinic Manual</a:t>
                      </a:r>
                      <a:endParaRPr lang="en-US" sz="1800" b="1">
                        <a:effectLst/>
                      </a:endParaRPr>
                    </a:p>
                  </a:txBody>
                  <a:tcPr marL="0" marR="0" marT="0" marB="0" anchor="ctr">
                    <a:lnL>
                      <a:noFill/>
                    </a:lnL>
                    <a:lnR>
                      <a:noFill/>
                    </a:lnR>
                    <a:lnT>
                      <a:noFill/>
                    </a:lnT>
                    <a:lnB w="15240" cap="flat" cmpd="sng" algn="ctr">
                      <a:solidFill>
                        <a:srgbClr val="FFFFFF"/>
                      </a:solidFill>
                      <a:prstDash val="solid"/>
                      <a:round/>
                      <a:headEnd type="none" w="med" len="med"/>
                      <a:tailEnd type="none" w="med" len="med"/>
                    </a:lnB>
                  </a:tcPr>
                </a:tc>
              </a:tr>
              <a:tr h="3517477">
                <a:tc>
                  <a:txBody>
                    <a:bodyPr/>
                    <a:lstStyle/>
                    <a:p>
                      <a:pPr marL="0" marR="0">
                        <a:spcBef>
                          <a:spcPts val="0"/>
                        </a:spcBef>
                        <a:spcAft>
                          <a:spcPts val="0"/>
                        </a:spcAft>
                      </a:pPr>
                      <a:endParaRPr lang="en-US" sz="1800" b="1" dirty="0">
                        <a:effectLst/>
                      </a:endParaRPr>
                    </a:p>
                  </a:txBody>
                  <a:tcPr marL="0" marR="0" marT="0" marB="0" anchor="ctr">
                    <a:lnL>
                      <a:noFill/>
                    </a:lnL>
                    <a:lnR>
                      <a:noFill/>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rgbClr val="D99E32"/>
                    </a:solidFill>
                  </a:tcPr>
                </a:tc>
              </a:tr>
              <a:tr h="293123">
                <a:tc>
                  <a:txBody>
                    <a:bodyPr/>
                    <a:lstStyle/>
                    <a:p>
                      <a:pPr marL="0" marR="0">
                        <a:spcBef>
                          <a:spcPts val="0"/>
                        </a:spcBef>
                        <a:spcAft>
                          <a:spcPts val="0"/>
                        </a:spcAft>
                      </a:pPr>
                      <a:endParaRPr lang="en-US" sz="1800" b="1" dirty="0">
                        <a:effectLst/>
                      </a:endParaRPr>
                    </a:p>
                  </a:txBody>
                  <a:tcPr marL="0" marR="0" marT="0" marB="0" anchor="ctr">
                    <a:lnL>
                      <a:noFill/>
                    </a:lnL>
                    <a:lnR>
                      <a:noFill/>
                    </a:lnR>
                    <a:lnT w="15240" cap="flat" cmpd="sng" algn="ctr">
                      <a:solidFill>
                        <a:srgbClr val="FFFFFF"/>
                      </a:solidFill>
                      <a:prstDash val="solid"/>
                      <a:round/>
                      <a:headEnd type="none" w="med" len="med"/>
                      <a:tailEnd type="none" w="med" len="med"/>
                    </a:lnT>
                    <a:lnB>
                      <a:noFill/>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88626677"/>
              </p:ext>
            </p:extLst>
          </p:nvPr>
        </p:nvGraphicFramePr>
        <p:xfrm>
          <a:off x="342901" y="1422402"/>
          <a:ext cx="7543802" cy="4920033"/>
        </p:xfrm>
        <a:graphic>
          <a:graphicData uri="http://schemas.openxmlformats.org/drawingml/2006/table">
            <a:tbl>
              <a:tblPr/>
              <a:tblGrid>
                <a:gridCol w="571500"/>
                <a:gridCol w="1656749"/>
                <a:gridCol w="4963543"/>
                <a:gridCol w="352010"/>
              </a:tblGrid>
              <a:tr h="821282">
                <a:tc gridSpan="2">
                  <a:txBody>
                    <a:bodyPr/>
                    <a:lstStyle/>
                    <a:p>
                      <a:endParaRPr lang="en-US" sz="1400" dirty="0"/>
                    </a:p>
                  </a:txBody>
                  <a:tcPr marL="79846" marR="79846" marT="31052" marB="31052">
                    <a:lnL>
                      <a:noFill/>
                    </a:lnL>
                    <a:lnR>
                      <a:noFill/>
                    </a:lnR>
                    <a:lnT>
                      <a:noFill/>
                    </a:lnT>
                    <a:lnB>
                      <a:noFill/>
                    </a:lnB>
                  </a:tcPr>
                </a:tc>
                <a:tc hMerge="1">
                  <a:txBody>
                    <a:bodyPr/>
                    <a:lstStyle/>
                    <a:p>
                      <a:endParaRPr lang="en-US"/>
                    </a:p>
                  </a:txBody>
                  <a:tcPr/>
                </a:tc>
                <a:tc>
                  <a:txBody>
                    <a:bodyPr/>
                    <a:lstStyle/>
                    <a:p>
                      <a:endParaRPr lang="en-US" sz="1400" dirty="0"/>
                    </a:p>
                  </a:txBody>
                  <a:tcPr marL="47907" marR="47907" marT="37263" marB="37263">
                    <a:lnL>
                      <a:noFill/>
                    </a:lnL>
                  </a:tcPr>
                </a:tc>
                <a:tc>
                  <a:txBody>
                    <a:bodyPr/>
                    <a:lstStyle/>
                    <a:p>
                      <a:endParaRPr lang="en-US" sz="1400"/>
                    </a:p>
                  </a:txBody>
                  <a:tcPr marL="47907" marR="47907" marT="37263" marB="37263"/>
                </a:tc>
              </a:tr>
              <a:tr h="260829">
                <a:tc gridSpan="4">
                  <a:txBody>
                    <a:bodyPr/>
                    <a:lstStyle/>
                    <a:p>
                      <a:pPr marL="0" marR="0">
                        <a:spcBef>
                          <a:spcPts val="0"/>
                        </a:spcBef>
                        <a:spcAft>
                          <a:spcPts val="0"/>
                        </a:spcAft>
                      </a:pPr>
                      <a:endParaRPr lang="en-US" sz="1400" dirty="0">
                        <a:effectLst/>
                        <a:latin typeface="Verdana"/>
                      </a:endParaRPr>
                    </a:p>
                  </a:txBody>
                  <a:tcPr marL="11977" marR="11977" marT="18634" marB="18634">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3837922">
                <a:tc>
                  <a:txBody>
                    <a:bodyPr/>
                    <a:lstStyle/>
                    <a:p>
                      <a:pPr marL="0" marR="0">
                        <a:spcBef>
                          <a:spcPts val="0"/>
                        </a:spcBef>
                        <a:spcAft>
                          <a:spcPts val="0"/>
                        </a:spcAft>
                      </a:pPr>
                      <a:endParaRPr lang="en-US" sz="1400" dirty="0">
                        <a:effectLst/>
                        <a:latin typeface="Verdana"/>
                      </a:endParaRPr>
                    </a:p>
                  </a:txBody>
                  <a:tcPr marL="11977" marR="11977" marT="18634" marB="18634">
                    <a:lnL>
                      <a:noFill/>
                    </a:lnL>
                    <a:lnR>
                      <a:noFill/>
                    </a:lnR>
                    <a:lnT>
                      <a:noFill/>
                    </a:lnT>
                    <a:lnB>
                      <a:noFill/>
                    </a:lnB>
                  </a:tcPr>
                </a:tc>
                <a:tc gridSpan="2">
                  <a:txBody>
                    <a:bodyPr/>
                    <a:lstStyle/>
                    <a:p>
                      <a:pPr marL="0" marR="0">
                        <a:spcBef>
                          <a:spcPts val="0"/>
                        </a:spcBef>
                        <a:spcAft>
                          <a:spcPts val="0"/>
                        </a:spcAft>
                      </a:pPr>
                      <a:r>
                        <a:rPr lang="en-US" sz="1400" b="1" dirty="0">
                          <a:effectLst/>
                          <a:latin typeface="Verdana"/>
                        </a:rPr>
                        <a:t>Welcome to Safety Net Dental Clinic Manual</a:t>
                      </a:r>
                      <a:r>
                        <a:rPr lang="en-US" sz="1400" dirty="0">
                          <a:effectLst/>
                          <a:latin typeface="Verdana"/>
                        </a:rPr>
                        <a:t>, which is designed to help safety net dental clinic staff with all aspects of clinic development and ongoing operations</a:t>
                      </a:r>
                      <a:r>
                        <a:rPr lang="en-US" sz="1400" dirty="0" smtClean="0">
                          <a:effectLst/>
                          <a:latin typeface="Verdana"/>
                        </a:rPr>
                        <a:t>.</a:t>
                      </a:r>
                    </a:p>
                    <a:p>
                      <a:pPr marL="0" marR="0">
                        <a:spcBef>
                          <a:spcPts val="0"/>
                        </a:spcBef>
                        <a:spcAft>
                          <a:spcPts val="0"/>
                        </a:spcAft>
                      </a:pPr>
                      <a:endParaRPr lang="en-US" sz="1400" dirty="0" smtClean="0">
                        <a:effectLst/>
                        <a:latin typeface="Verdana"/>
                      </a:endParaRPr>
                    </a:p>
                    <a:p>
                      <a:pPr marL="0" marR="0">
                        <a:spcBef>
                          <a:spcPts val="0"/>
                        </a:spcBef>
                        <a:spcAft>
                          <a:spcPts val="0"/>
                        </a:spcAft>
                      </a:pPr>
                      <a:endParaRPr lang="en-US" sz="1400" dirty="0">
                        <a:effectLst/>
                        <a:latin typeface="Verdana"/>
                      </a:endParaRPr>
                    </a:p>
                    <a:p>
                      <a:pPr marL="0" marR="0">
                        <a:spcBef>
                          <a:spcPts val="0"/>
                        </a:spcBef>
                        <a:spcAft>
                          <a:spcPts val="0"/>
                        </a:spcAft>
                        <a:buFont typeface="Arial"/>
                        <a:buChar char="•"/>
                      </a:pPr>
                      <a:r>
                        <a:rPr lang="en-US" sz="1400" b="1" dirty="0">
                          <a:solidFill>
                            <a:srgbClr val="3366CC"/>
                          </a:solidFill>
                          <a:effectLst/>
                          <a:latin typeface="Verdana"/>
                          <a:hlinkClick r:id="rId3" action="ppaction://hlinkfile"/>
                        </a:rPr>
                        <a:t>Chapter 1: Partnerships &amp; Planning</a:t>
                      </a:r>
                      <a:endParaRPr lang="en-US" sz="1400" dirty="0">
                        <a:effectLst/>
                        <a:latin typeface="Verdana"/>
                      </a:endParaRPr>
                    </a:p>
                    <a:p>
                      <a:pPr marL="0" marR="0">
                        <a:spcBef>
                          <a:spcPts val="0"/>
                        </a:spcBef>
                        <a:spcAft>
                          <a:spcPts val="0"/>
                        </a:spcAft>
                        <a:buFont typeface="Arial"/>
                        <a:buChar char="•"/>
                      </a:pPr>
                      <a:r>
                        <a:rPr lang="en-US" sz="1400" b="1" dirty="0">
                          <a:solidFill>
                            <a:srgbClr val="3366CC"/>
                          </a:solidFill>
                          <a:effectLst/>
                          <a:latin typeface="Verdana"/>
                          <a:hlinkClick r:id="rId4" action="ppaction://hlinkfile"/>
                        </a:rPr>
                        <a:t>Chapter 2: Facility Design &amp; Staffing</a:t>
                      </a:r>
                      <a:endParaRPr lang="en-US" sz="1400" dirty="0">
                        <a:effectLst/>
                        <a:latin typeface="Verdana"/>
                      </a:endParaRPr>
                    </a:p>
                    <a:p>
                      <a:pPr marL="0" marR="0">
                        <a:spcBef>
                          <a:spcPts val="0"/>
                        </a:spcBef>
                        <a:spcAft>
                          <a:spcPts val="0"/>
                        </a:spcAft>
                        <a:buFont typeface="Arial"/>
                        <a:buChar char="•"/>
                      </a:pPr>
                      <a:r>
                        <a:rPr lang="en-US" sz="1400" b="1" dirty="0">
                          <a:solidFill>
                            <a:srgbClr val="3366CC"/>
                          </a:solidFill>
                          <a:effectLst/>
                          <a:latin typeface="Verdana"/>
                          <a:hlinkClick r:id="rId5" action="ppaction://hlinkfile"/>
                        </a:rPr>
                        <a:t>Chapter 3: Finances</a:t>
                      </a:r>
                      <a:endParaRPr lang="en-US" sz="1400" dirty="0">
                        <a:effectLst/>
                        <a:latin typeface="Verdana"/>
                      </a:endParaRPr>
                    </a:p>
                    <a:p>
                      <a:pPr marL="0" marR="0">
                        <a:spcBef>
                          <a:spcPts val="0"/>
                        </a:spcBef>
                        <a:spcAft>
                          <a:spcPts val="0"/>
                        </a:spcAft>
                        <a:buFont typeface="Arial"/>
                        <a:buChar char="•"/>
                      </a:pPr>
                      <a:r>
                        <a:rPr lang="en-US" sz="1400" b="1" dirty="0">
                          <a:solidFill>
                            <a:srgbClr val="3366CC"/>
                          </a:solidFill>
                          <a:effectLst/>
                          <a:latin typeface="Verdana"/>
                          <a:hlinkClick r:id="rId6" action="ppaction://hlinkfile"/>
                        </a:rPr>
                        <a:t>Chapter 4: Clinic Operations</a:t>
                      </a:r>
                      <a:endParaRPr lang="en-US" sz="1400" dirty="0">
                        <a:effectLst/>
                        <a:latin typeface="Verdana"/>
                      </a:endParaRPr>
                    </a:p>
                    <a:p>
                      <a:pPr marL="0" marR="0">
                        <a:spcBef>
                          <a:spcPts val="0"/>
                        </a:spcBef>
                        <a:spcAft>
                          <a:spcPts val="0"/>
                        </a:spcAft>
                        <a:buFont typeface="Arial"/>
                        <a:buChar char="•"/>
                      </a:pPr>
                      <a:r>
                        <a:rPr lang="en-US" sz="1400" b="1" dirty="0">
                          <a:solidFill>
                            <a:srgbClr val="3366CC"/>
                          </a:solidFill>
                          <a:effectLst/>
                          <a:latin typeface="Verdana"/>
                          <a:hlinkClick r:id="rId7" action="ppaction://hlinkfile"/>
                        </a:rPr>
                        <a:t>Chapter 5: Quality Improvement</a:t>
                      </a:r>
                      <a:endParaRPr lang="en-US" sz="1400" dirty="0">
                        <a:effectLst/>
                        <a:latin typeface="Verdana"/>
                      </a:endParaRPr>
                    </a:p>
                    <a:p>
                      <a:pPr marL="0" marR="0">
                        <a:spcBef>
                          <a:spcPts val="0"/>
                        </a:spcBef>
                        <a:spcAft>
                          <a:spcPts val="0"/>
                        </a:spcAft>
                        <a:buFont typeface="Arial"/>
                        <a:buChar char="•"/>
                      </a:pPr>
                      <a:r>
                        <a:rPr lang="en-US" sz="1400" b="1" dirty="0">
                          <a:solidFill>
                            <a:srgbClr val="3366CC"/>
                          </a:solidFill>
                          <a:effectLst/>
                          <a:latin typeface="Verdana"/>
                          <a:hlinkClick r:id="rId8" action="ppaction://hlinkfile"/>
                        </a:rPr>
                        <a:t>Chapter 6: Program Sustainability</a:t>
                      </a:r>
                      <a:endParaRPr lang="en-US" sz="1400" dirty="0">
                        <a:effectLst/>
                        <a:latin typeface="Verdana"/>
                      </a:endParaRPr>
                    </a:p>
                  </a:txBody>
                  <a:tcPr marL="11977" marR="11977" marT="18634" marB="18634">
                    <a:lnL>
                      <a:noFill/>
                    </a:lnL>
                    <a:lnR>
                      <a:noFill/>
                    </a:lnR>
                    <a:lnT>
                      <a:noFill/>
                    </a:lnT>
                    <a:lnB>
                      <a:noFill/>
                    </a:lnB>
                  </a:tcPr>
                </a:tc>
                <a:tc hMerge="1">
                  <a:txBody>
                    <a:bodyPr/>
                    <a:lstStyle/>
                    <a:p>
                      <a:pPr marL="0" marR="0">
                        <a:spcBef>
                          <a:spcPts val="0"/>
                        </a:spcBef>
                        <a:spcAft>
                          <a:spcPts val="0"/>
                        </a:spcAft>
                      </a:pPr>
                      <a:endParaRPr lang="en-US" sz="600" dirty="0">
                        <a:effectLst/>
                        <a:latin typeface="Verdana"/>
                      </a:endParaRPr>
                    </a:p>
                  </a:txBody>
                  <a:tcPr marL="7985" marR="7985" marT="7985" marB="7985">
                    <a:lnL>
                      <a:noFill/>
                    </a:lnL>
                    <a:lnR>
                      <a:noFill/>
                    </a:lnR>
                    <a:lnT>
                      <a:noFill/>
                    </a:lnT>
                    <a:lnB>
                      <a:noFill/>
                    </a:lnB>
                  </a:tcPr>
                </a:tc>
                <a:tc>
                  <a:txBody>
                    <a:bodyPr/>
                    <a:lstStyle/>
                    <a:p>
                      <a:endParaRPr lang="en-US" sz="1400" dirty="0"/>
                    </a:p>
                  </a:txBody>
                  <a:tcPr marL="47907" marR="47907" marT="37263" marB="37263">
                    <a:lnL>
                      <a:noFill/>
                    </a:lnL>
                    <a:lnT>
                      <a:noFill/>
                    </a:lnT>
                  </a:tcPr>
                </a:tc>
              </a:tr>
            </a:tbl>
          </a:graphicData>
        </a:graphic>
      </p:graphicFrame>
    </p:spTree>
    <p:extLst>
      <p:ext uri="{BB962C8B-B14F-4D97-AF65-F5344CB8AC3E}">
        <p14:creationId xmlns:p14="http://schemas.microsoft.com/office/powerpoint/2010/main" val="107560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100" dirty="0">
                <a:solidFill>
                  <a:schemeClr val="tx1"/>
                </a:solidFill>
              </a:rPr>
              <a:t>Identify Funding </a:t>
            </a:r>
            <a:r>
              <a:rPr lang="en-US" sz="4100" dirty="0" err="1">
                <a:solidFill>
                  <a:schemeClr val="tx1"/>
                </a:solidFill>
              </a:rPr>
              <a:t>Opporunities</a:t>
            </a:r>
            <a:endParaRPr lang="en-US" sz="4100" dirty="0">
              <a:solidFill>
                <a:schemeClr val="tx1"/>
              </a:solidFill>
            </a:endParaRPr>
          </a:p>
        </p:txBody>
      </p:sp>
      <p:sp>
        <p:nvSpPr>
          <p:cNvPr id="3" name="Content Placeholder 2"/>
          <p:cNvSpPr>
            <a:spLocks noGrp="1"/>
          </p:cNvSpPr>
          <p:nvPr>
            <p:ph idx="1"/>
          </p:nvPr>
        </p:nvSpPr>
        <p:spPr/>
        <p:txBody>
          <a:bodyPr>
            <a:normAutofit/>
          </a:bodyPr>
          <a:lstStyle/>
          <a:p>
            <a:pPr marL="118323" indent="0">
              <a:buNone/>
            </a:pPr>
            <a:r>
              <a:rPr lang="en-US" dirty="0" smtClean="0"/>
              <a:t>Collaborating  Dentist</a:t>
            </a:r>
          </a:p>
          <a:p>
            <a:pPr marL="118323" indent="0">
              <a:buNone/>
            </a:pPr>
            <a:endParaRPr lang="en-US" dirty="0"/>
          </a:p>
          <a:p>
            <a:pPr marL="118323" indent="0">
              <a:buNone/>
            </a:pPr>
            <a:r>
              <a:rPr lang="en-US" dirty="0" smtClean="0"/>
              <a:t>Facility Based</a:t>
            </a:r>
          </a:p>
          <a:p>
            <a:pPr marL="118323" indent="0">
              <a:buNone/>
            </a:pPr>
            <a:endParaRPr lang="en-US" dirty="0"/>
          </a:p>
          <a:p>
            <a:pPr marL="118323" indent="0">
              <a:buNone/>
            </a:pPr>
            <a:r>
              <a:rPr lang="en-US" dirty="0" smtClean="0"/>
              <a:t>Opportunity for Grants</a:t>
            </a:r>
          </a:p>
          <a:p>
            <a:pPr marL="118323" indent="0">
              <a:buNone/>
            </a:pPr>
            <a:r>
              <a:rPr lang="en-US" dirty="0"/>
              <a:t>	</a:t>
            </a:r>
            <a:r>
              <a:rPr lang="en-US" dirty="0" smtClean="0"/>
              <a:t>HRSA, ADHA </a:t>
            </a:r>
          </a:p>
          <a:p>
            <a:pPr marL="118323" indent="0">
              <a:buNone/>
            </a:pPr>
            <a:endParaRPr lang="en-US" dirty="0"/>
          </a:p>
        </p:txBody>
      </p:sp>
    </p:spTree>
    <p:extLst>
      <p:ext uri="{BB962C8B-B14F-4D97-AF65-F5344CB8AC3E}">
        <p14:creationId xmlns:p14="http://schemas.microsoft.com/office/powerpoint/2010/main" val="105757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0"/>
            <a:ext cx="8229600" cy="622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2954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solidFill>
                  <a:schemeClr val="tx1"/>
                </a:solidFill>
              </a:rPr>
              <a:t>Details…options for financing a</a:t>
            </a:r>
            <a:br>
              <a:rPr lang="en-US" sz="2700" dirty="0">
                <a:solidFill>
                  <a:schemeClr val="tx1"/>
                </a:solidFill>
              </a:rPr>
            </a:br>
            <a:r>
              <a:rPr lang="en-US" sz="2700" dirty="0">
                <a:solidFill>
                  <a:schemeClr val="tx1"/>
                </a:solidFill>
              </a:rPr>
              <a:t>collaborative practice</a:t>
            </a:r>
            <a:r>
              <a:rPr lang="en-US" sz="2700" dirty="0"/>
              <a:t/>
            </a:r>
            <a:br>
              <a:rPr lang="en-US" sz="2700" dirty="0"/>
            </a:br>
            <a:endParaRPr lang="en-US" sz="2700" dirty="0"/>
          </a:p>
        </p:txBody>
      </p:sp>
      <p:sp>
        <p:nvSpPr>
          <p:cNvPr id="3" name="Content Placeholder 2"/>
          <p:cNvSpPr>
            <a:spLocks noGrp="1"/>
          </p:cNvSpPr>
          <p:nvPr>
            <p:ph idx="1"/>
          </p:nvPr>
        </p:nvSpPr>
        <p:spPr>
          <a:xfrm>
            <a:off x="-114300" y="1244603"/>
            <a:ext cx="8229600" cy="5124826"/>
          </a:xfrm>
        </p:spPr>
        <p:txBody>
          <a:bodyPr>
            <a:normAutofit fontScale="85000" lnSpcReduction="20000"/>
          </a:bodyPr>
          <a:lstStyle/>
          <a:p>
            <a:pPr marL="118323" indent="0">
              <a:buNone/>
            </a:pPr>
            <a:r>
              <a:rPr lang="en-US" dirty="0" smtClean="0"/>
              <a:t>Q</a:t>
            </a:r>
            <a:r>
              <a:rPr lang="en-US" dirty="0"/>
              <a:t>: How is a dental hygienist paid; how is a </a:t>
            </a:r>
            <a:r>
              <a:rPr lang="en-US" dirty="0" smtClean="0"/>
              <a:t>program financed?</a:t>
            </a:r>
          </a:p>
          <a:p>
            <a:pPr marL="118323" indent="0">
              <a:buNone/>
            </a:pPr>
            <a:endParaRPr lang="en-US" dirty="0"/>
          </a:p>
          <a:p>
            <a:pPr marL="118323" indent="0">
              <a:buNone/>
            </a:pPr>
            <a:r>
              <a:rPr lang="en-US" dirty="0" smtClean="0"/>
              <a:t>A. Various </a:t>
            </a:r>
            <a:r>
              <a:rPr lang="en-US" dirty="0"/>
              <a:t>options, to include :</a:t>
            </a:r>
          </a:p>
          <a:p>
            <a:pPr marL="118323" indent="0">
              <a:buNone/>
            </a:pPr>
            <a:r>
              <a:rPr lang="en-US" dirty="0" smtClean="0"/>
              <a:t>	As </a:t>
            </a:r>
            <a:r>
              <a:rPr lang="en-US" dirty="0"/>
              <a:t>an employee of a dentist, submit claims </a:t>
            </a:r>
            <a:r>
              <a:rPr lang="en-US" dirty="0" smtClean="0"/>
              <a:t>through </a:t>
            </a:r>
            <a:r>
              <a:rPr lang="en-US" dirty="0"/>
              <a:t>the dental office</a:t>
            </a:r>
          </a:p>
          <a:p>
            <a:endParaRPr lang="en-US" dirty="0"/>
          </a:p>
          <a:p>
            <a:r>
              <a:rPr lang="en-US" dirty="0"/>
              <a:t>	Fee-for for-service; Sliding fee scale</a:t>
            </a:r>
          </a:p>
          <a:p>
            <a:endParaRPr lang="en-US" dirty="0"/>
          </a:p>
          <a:p>
            <a:r>
              <a:rPr lang="en-US" dirty="0"/>
              <a:t>	Grant funding</a:t>
            </a:r>
          </a:p>
          <a:p>
            <a:endParaRPr lang="en-US" dirty="0"/>
          </a:p>
          <a:p>
            <a:r>
              <a:rPr lang="en-US" dirty="0"/>
              <a:t>	Philanthropic donations; funding from </a:t>
            </a:r>
            <a:r>
              <a:rPr lang="en-US" dirty="0" smtClean="0"/>
              <a:t>Foundations</a:t>
            </a:r>
            <a:endParaRPr lang="en-US" dirty="0"/>
          </a:p>
          <a:p>
            <a:endParaRPr lang="en-US" dirty="0"/>
          </a:p>
          <a:p>
            <a:r>
              <a:rPr lang="en-US" dirty="0"/>
              <a:t>FUTURE POSSIBLITIES</a:t>
            </a:r>
          </a:p>
          <a:p>
            <a:pPr lvl="0"/>
            <a:r>
              <a:rPr lang="en-US" dirty="0"/>
              <a:t>	</a:t>
            </a:r>
            <a:r>
              <a:rPr lang="en-US" dirty="0">
                <a:solidFill>
                  <a:prstClr val="black"/>
                </a:solidFill>
              </a:rPr>
              <a:t>Medicaid direct billing utilizing the </a:t>
            </a:r>
            <a:r>
              <a:rPr lang="en-US" dirty="0" smtClean="0">
                <a:solidFill>
                  <a:prstClr val="black"/>
                </a:solidFill>
              </a:rPr>
              <a:t>RDH’s </a:t>
            </a:r>
            <a:r>
              <a:rPr lang="en-US" dirty="0">
                <a:solidFill>
                  <a:prstClr val="black"/>
                </a:solidFill>
              </a:rPr>
              <a:t>NPI numbers </a:t>
            </a:r>
          </a:p>
          <a:p>
            <a:pPr lvl="0"/>
            <a:endParaRPr lang="en-US" dirty="0">
              <a:solidFill>
                <a:prstClr val="black"/>
              </a:solidFill>
            </a:endParaRPr>
          </a:p>
          <a:p>
            <a:pPr lvl="0"/>
            <a:r>
              <a:rPr lang="en-US" dirty="0">
                <a:solidFill>
                  <a:prstClr val="black"/>
                </a:solidFill>
              </a:rPr>
              <a:t>	Health plan billing utilizing the </a:t>
            </a:r>
            <a:r>
              <a:rPr lang="en-US" dirty="0" smtClean="0">
                <a:solidFill>
                  <a:prstClr val="black"/>
                </a:solidFill>
              </a:rPr>
              <a:t>RDH’s </a:t>
            </a:r>
            <a:r>
              <a:rPr lang="en-US" dirty="0">
                <a:solidFill>
                  <a:prstClr val="black"/>
                </a:solidFill>
              </a:rPr>
              <a:t>NPI numbers</a:t>
            </a:r>
            <a:endParaRPr lang="en-US" dirty="0"/>
          </a:p>
        </p:txBody>
      </p:sp>
    </p:spTree>
    <p:extLst>
      <p:ext uri="{BB962C8B-B14F-4D97-AF65-F5344CB8AC3E}">
        <p14:creationId xmlns:p14="http://schemas.microsoft.com/office/powerpoint/2010/main" val="253112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0"/>
            <a:ext cx="7406640" cy="1226820"/>
          </a:xfrm>
        </p:spPr>
        <p:txBody>
          <a:bodyPr>
            <a:normAutofit/>
          </a:bodyPr>
          <a:lstStyle/>
          <a:p>
            <a:r>
              <a:rPr lang="en-US" dirty="0">
                <a:solidFill>
                  <a:schemeClr val="tx1"/>
                </a:solidFill>
                <a:latin typeface="Arial"/>
              </a:rPr>
              <a:t>A</a:t>
            </a:r>
            <a:r>
              <a:rPr lang="en-US" dirty="0" smtClean="0">
                <a:solidFill>
                  <a:schemeClr val="tx1"/>
                </a:solidFill>
                <a:latin typeface="Arial"/>
              </a:rPr>
              <a:t>cademic </a:t>
            </a:r>
            <a:r>
              <a:rPr lang="en-US" dirty="0">
                <a:solidFill>
                  <a:schemeClr val="tx1"/>
                </a:solidFill>
                <a:latin typeface="Arial"/>
              </a:rPr>
              <a:t>definition </a:t>
            </a:r>
            <a:r>
              <a:rPr lang="en-US" dirty="0">
                <a:solidFill>
                  <a:srgbClr val="000000"/>
                </a:solidFill>
                <a:latin typeface="Arial"/>
              </a:rPr>
              <a:t/>
            </a:r>
            <a:br>
              <a:rPr lang="en-US" dirty="0">
                <a:solidFill>
                  <a:srgbClr val="000000"/>
                </a:solidFill>
                <a:latin typeface="Arial"/>
              </a:rPr>
            </a:br>
            <a:endParaRPr lang="en-US" dirty="0"/>
          </a:p>
        </p:txBody>
      </p:sp>
      <p:sp>
        <p:nvSpPr>
          <p:cNvPr id="3" name="Content Placeholder 2"/>
          <p:cNvSpPr>
            <a:spLocks noGrp="1"/>
          </p:cNvSpPr>
          <p:nvPr>
            <p:ph idx="1"/>
          </p:nvPr>
        </p:nvSpPr>
        <p:spPr/>
        <p:txBody>
          <a:bodyPr>
            <a:normAutofit/>
          </a:bodyPr>
          <a:lstStyle/>
          <a:p>
            <a:pPr marR="12657"/>
            <a:r>
              <a:rPr lang="en-US" sz="2700" dirty="0">
                <a:latin typeface="Arial"/>
              </a:rPr>
              <a:t>The science of the prevention and treatment of oral disease through the provision of education, assessment, preventive, clinical, and other therapeutic services in a </a:t>
            </a:r>
            <a:r>
              <a:rPr lang="en-US" sz="2700" b="1" i="1" dirty="0">
                <a:latin typeface="Arial"/>
              </a:rPr>
              <a:t>cooperative working relationship with a consulting dentist, </a:t>
            </a:r>
            <a:r>
              <a:rPr lang="en-US" sz="2700" dirty="0">
                <a:latin typeface="Arial"/>
              </a:rPr>
              <a:t>but without general supervision</a:t>
            </a:r>
            <a:r>
              <a:rPr lang="en-US" dirty="0">
                <a:solidFill>
                  <a:schemeClr val="tx1"/>
                </a:solidFill>
                <a:latin typeface="Arial"/>
              </a:rPr>
              <a:t>. </a:t>
            </a:r>
          </a:p>
          <a:p>
            <a:pPr marR="12657"/>
            <a:endParaRPr lang="en-US" sz="1100" dirty="0">
              <a:latin typeface="Arial"/>
            </a:endParaRPr>
          </a:p>
          <a:p>
            <a:pPr marL="0" marR="12657" indent="0">
              <a:buNone/>
            </a:pPr>
            <a:r>
              <a:rPr lang="en-US" sz="1100" dirty="0">
                <a:latin typeface="Arial"/>
              </a:rPr>
              <a:t>		</a:t>
            </a:r>
          </a:p>
          <a:p>
            <a:pPr marL="0" marR="12657" indent="0">
              <a:buNone/>
            </a:pPr>
            <a:endParaRPr lang="en-US" sz="1100" dirty="0">
              <a:latin typeface="Arial"/>
            </a:endParaRPr>
          </a:p>
          <a:p>
            <a:pPr marL="0" marR="12657" indent="0">
              <a:buNone/>
            </a:pPr>
            <a:r>
              <a:rPr lang="en-US" sz="1100" dirty="0">
                <a:latin typeface="Arial"/>
              </a:rPr>
              <a:t>Christine </a:t>
            </a:r>
            <a:r>
              <a:rPr lang="en-US" sz="1100" dirty="0" err="1">
                <a:latin typeface="Arial"/>
              </a:rPr>
              <a:t>Nathe</a:t>
            </a:r>
            <a:r>
              <a:rPr lang="en-US" sz="1100" dirty="0">
                <a:latin typeface="Arial"/>
              </a:rPr>
              <a:t>  RDH MS, University of New Mexico </a:t>
            </a:r>
            <a:endParaRPr lang="en-US" dirty="0">
              <a:solidFill>
                <a:schemeClr val="tx1"/>
              </a:solidFill>
            </a:endParaRPr>
          </a:p>
          <a:p>
            <a:endParaRPr lang="en-US" dirty="0"/>
          </a:p>
        </p:txBody>
      </p:sp>
    </p:spTree>
    <p:extLst>
      <p:ext uri="{BB962C8B-B14F-4D97-AF65-F5344CB8AC3E}">
        <p14:creationId xmlns:p14="http://schemas.microsoft.com/office/powerpoint/2010/main" val="407146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0"/>
            <a:ext cx="7406640" cy="800100"/>
          </a:xfrm>
        </p:spPr>
        <p:txBody>
          <a:bodyPr>
            <a:normAutofit/>
          </a:bodyPr>
          <a:lstStyle/>
          <a:p>
            <a:r>
              <a:rPr lang="en-US" dirty="0" smtClean="0">
                <a:solidFill>
                  <a:schemeClr val="tx1"/>
                </a:solidFill>
              </a:rPr>
              <a:t>Reimbursement</a:t>
            </a:r>
            <a:endParaRPr lang="en-US" dirty="0">
              <a:solidFill>
                <a:schemeClr val="tx1"/>
              </a:solidFill>
            </a:endParaRPr>
          </a:p>
        </p:txBody>
      </p:sp>
      <p:sp>
        <p:nvSpPr>
          <p:cNvPr id="3" name="Content Placeholder 2"/>
          <p:cNvSpPr>
            <a:spLocks noGrp="1"/>
          </p:cNvSpPr>
          <p:nvPr>
            <p:ph idx="1"/>
          </p:nvPr>
        </p:nvSpPr>
        <p:spPr>
          <a:xfrm>
            <a:off x="411480" y="1013468"/>
            <a:ext cx="7406640" cy="4704294"/>
          </a:xfrm>
        </p:spPr>
        <p:txBody>
          <a:bodyPr>
            <a:normAutofit fontScale="92500" lnSpcReduction="10000"/>
          </a:bodyPr>
          <a:lstStyle/>
          <a:p>
            <a:pPr marL="118323" indent="0">
              <a:buNone/>
            </a:pPr>
            <a:r>
              <a:rPr lang="en-US" dirty="0"/>
              <a:t>P</a:t>
            </a:r>
            <a:r>
              <a:rPr lang="en-US" dirty="0" smtClean="0">
                <a:solidFill>
                  <a:schemeClr val="tx1"/>
                </a:solidFill>
              </a:rPr>
              <a:t>rivate </a:t>
            </a:r>
            <a:r>
              <a:rPr lang="en-US" dirty="0">
                <a:solidFill>
                  <a:schemeClr val="tx1"/>
                </a:solidFill>
              </a:rPr>
              <a:t>insurance companies </a:t>
            </a:r>
            <a:r>
              <a:rPr lang="en-US" dirty="0" smtClean="0"/>
              <a:t>may </a:t>
            </a:r>
            <a:r>
              <a:rPr lang="en-US" dirty="0" smtClean="0">
                <a:solidFill>
                  <a:schemeClr val="tx1"/>
                </a:solidFill>
              </a:rPr>
              <a:t>reimburse </a:t>
            </a:r>
            <a:r>
              <a:rPr lang="en-US" dirty="0">
                <a:solidFill>
                  <a:schemeClr val="tx1"/>
                </a:solidFill>
              </a:rPr>
              <a:t>dental </a:t>
            </a:r>
            <a:r>
              <a:rPr lang="en-US" dirty="0" smtClean="0">
                <a:solidFill>
                  <a:schemeClr val="tx1"/>
                </a:solidFill>
              </a:rPr>
              <a:t>hygienists in some states. </a:t>
            </a:r>
            <a:endParaRPr lang="en-US" dirty="0" smtClean="0">
              <a:solidFill>
                <a:schemeClr val="tx1"/>
              </a:solidFill>
            </a:endParaRPr>
          </a:p>
          <a:p>
            <a:pPr marL="118323" indent="0">
              <a:buNone/>
            </a:pPr>
            <a:endParaRPr lang="en-US" dirty="0" smtClean="0">
              <a:solidFill>
                <a:schemeClr val="tx1"/>
              </a:solidFill>
            </a:endParaRPr>
          </a:p>
          <a:p>
            <a:pPr marL="118323" indent="0">
              <a:buNone/>
            </a:pPr>
            <a:r>
              <a:rPr lang="en-US" dirty="0" smtClean="0">
                <a:solidFill>
                  <a:schemeClr val="tx1"/>
                </a:solidFill>
              </a:rPr>
              <a:t>Need to consider coordinating billing through the Collaborating dentist. </a:t>
            </a:r>
          </a:p>
          <a:p>
            <a:endParaRPr lang="en-US" dirty="0">
              <a:solidFill>
                <a:schemeClr val="tx1"/>
              </a:solidFill>
            </a:endParaRPr>
          </a:p>
          <a:p>
            <a:pPr marL="118323" indent="0">
              <a:buNone/>
            </a:pPr>
            <a:r>
              <a:rPr lang="en-US" dirty="0" smtClean="0">
                <a:solidFill>
                  <a:schemeClr val="tx1"/>
                </a:solidFill>
              </a:rPr>
              <a:t>Some </a:t>
            </a:r>
            <a:r>
              <a:rPr lang="en-US" dirty="0">
                <a:solidFill>
                  <a:schemeClr val="tx1"/>
                </a:solidFill>
              </a:rPr>
              <a:t>might limit the codes they will reimburse to dental hygienists. </a:t>
            </a:r>
            <a:endParaRPr lang="en-US" dirty="0" smtClean="0">
              <a:solidFill>
                <a:schemeClr val="tx1"/>
              </a:solidFill>
            </a:endParaRPr>
          </a:p>
          <a:p>
            <a:pPr marL="118323" indent="0">
              <a:buNone/>
            </a:pPr>
            <a:endParaRPr lang="en-US" dirty="0"/>
          </a:p>
          <a:p>
            <a:endParaRPr lang="en-US" dirty="0">
              <a:solidFill>
                <a:schemeClr val="tx1"/>
              </a:solidFill>
            </a:endParaRPr>
          </a:p>
          <a:p>
            <a:pPr marL="118323" indent="0" algn="ctr">
              <a:buNone/>
            </a:pPr>
            <a:r>
              <a:rPr lang="en-US" dirty="0">
                <a:solidFill>
                  <a:schemeClr val="tx1"/>
                </a:solidFill>
              </a:rPr>
              <a:t>To order the CDT manual of dental codes </a:t>
            </a:r>
            <a:r>
              <a:rPr lang="en-US" dirty="0" smtClean="0">
                <a:solidFill>
                  <a:schemeClr val="tx1"/>
                </a:solidFill>
              </a:rPr>
              <a:t>see:  </a:t>
            </a:r>
            <a:r>
              <a:rPr lang="en-US" sz="3500" dirty="0" smtClean="0">
                <a:solidFill>
                  <a:schemeClr val="tx1"/>
                </a:solidFill>
              </a:rPr>
              <a:t>http</a:t>
            </a:r>
            <a:r>
              <a:rPr lang="en-US" sz="3500" dirty="0">
                <a:solidFill>
                  <a:schemeClr val="tx1"/>
                </a:solidFill>
              </a:rPr>
              <a:t>://www.ada.org/3836.aspx</a:t>
            </a:r>
          </a:p>
          <a:p>
            <a:endParaRPr lang="en-US" dirty="0"/>
          </a:p>
        </p:txBody>
      </p:sp>
    </p:spTree>
    <p:extLst>
      <p:ext uri="{BB962C8B-B14F-4D97-AF65-F5344CB8AC3E}">
        <p14:creationId xmlns:p14="http://schemas.microsoft.com/office/powerpoint/2010/main" val="113866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Billing Codes CDT</a:t>
            </a:r>
            <a:endParaRPr lang="en-US" dirty="0">
              <a:solidFill>
                <a:schemeClr val="tx1"/>
              </a:solidFill>
            </a:endParaRPr>
          </a:p>
        </p:txBody>
      </p:sp>
      <p:sp>
        <p:nvSpPr>
          <p:cNvPr id="3" name="Content Placeholder 2"/>
          <p:cNvSpPr>
            <a:spLocks noGrp="1"/>
          </p:cNvSpPr>
          <p:nvPr>
            <p:ph idx="1"/>
          </p:nvPr>
        </p:nvSpPr>
        <p:spPr>
          <a:xfrm>
            <a:off x="411480" y="1493525"/>
            <a:ext cx="7406640" cy="4533900"/>
          </a:xfrm>
        </p:spPr>
        <p:txBody>
          <a:bodyPr>
            <a:normAutofit/>
          </a:bodyPr>
          <a:lstStyle/>
          <a:p>
            <a:pPr marL="118323" indent="0">
              <a:buNone/>
            </a:pPr>
            <a:r>
              <a:rPr lang="en-US" dirty="0" smtClean="0">
                <a:solidFill>
                  <a:schemeClr val="tx1"/>
                </a:solidFill>
              </a:rPr>
              <a:t>ADA determines CDT codes (Current Dental Terminology) Responsibility of a Code Maintenance Committee (CMC).</a:t>
            </a:r>
          </a:p>
          <a:p>
            <a:endParaRPr lang="en-US" dirty="0" smtClean="0">
              <a:solidFill>
                <a:schemeClr val="tx1"/>
              </a:solidFill>
            </a:endParaRPr>
          </a:p>
          <a:p>
            <a:pPr marL="118323" indent="0">
              <a:buNone/>
            </a:pPr>
            <a:r>
              <a:rPr lang="en-US" dirty="0" smtClean="0">
                <a:solidFill>
                  <a:schemeClr val="tx1"/>
                </a:solidFill>
              </a:rPr>
              <a:t>Mission is to incorporate best practices from HIPAA, CDT, ICD-9 codes. Provisioned for Affordable Health Care Act</a:t>
            </a:r>
          </a:p>
          <a:p>
            <a:pPr lvl="2"/>
            <a:endParaRPr lang="en-US" dirty="0">
              <a:solidFill>
                <a:schemeClr val="tx1"/>
              </a:solidFill>
            </a:endParaRPr>
          </a:p>
          <a:p>
            <a:pPr lvl="1"/>
            <a:endParaRPr lang="en-US" dirty="0" smtClean="0">
              <a:solidFill>
                <a:schemeClr val="tx1"/>
              </a:solidFill>
            </a:endParaRPr>
          </a:p>
          <a:p>
            <a:pPr marL="788829" lvl="2" indent="0">
              <a:buNone/>
            </a:pPr>
            <a:endParaRPr lang="en-US" dirty="0"/>
          </a:p>
          <a:p>
            <a:pPr marL="788829" lvl="2" indent="0">
              <a:buNone/>
            </a:pPr>
            <a:endParaRPr lang="en-US" dirty="0"/>
          </a:p>
        </p:txBody>
      </p:sp>
    </p:spTree>
    <p:extLst>
      <p:ext uri="{BB962C8B-B14F-4D97-AF65-F5344CB8AC3E}">
        <p14:creationId xmlns:p14="http://schemas.microsoft.com/office/powerpoint/2010/main" val="162095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New CDT 2013</a:t>
            </a:r>
            <a:endParaRPr lang="en-US" dirty="0"/>
          </a:p>
        </p:txBody>
      </p:sp>
      <p:sp>
        <p:nvSpPr>
          <p:cNvPr id="3" name="Content Placeholder 2"/>
          <p:cNvSpPr>
            <a:spLocks noGrp="1"/>
          </p:cNvSpPr>
          <p:nvPr>
            <p:ph idx="1"/>
          </p:nvPr>
        </p:nvSpPr>
        <p:spPr>
          <a:xfrm>
            <a:off x="0" y="1493520"/>
            <a:ext cx="8229600" cy="4395216"/>
          </a:xfrm>
        </p:spPr>
        <p:txBody>
          <a:bodyPr>
            <a:normAutofit lnSpcReduction="10000"/>
          </a:bodyPr>
          <a:lstStyle/>
          <a:p>
            <a:pPr marL="118323" indent="0">
              <a:buNone/>
            </a:pPr>
            <a:r>
              <a:rPr lang="en-US" dirty="0"/>
              <a:t>CODES FOR DIRECT ACCESS</a:t>
            </a:r>
          </a:p>
          <a:p>
            <a:pPr lvl="1"/>
            <a:r>
              <a:rPr lang="en-US" dirty="0" smtClean="0"/>
              <a:t>Pre-diagnostic </a:t>
            </a:r>
            <a:r>
              <a:rPr lang="en-US" dirty="0"/>
              <a:t>Services</a:t>
            </a:r>
          </a:p>
          <a:p>
            <a:pPr lvl="2"/>
            <a:r>
              <a:rPr lang="en-US" dirty="0"/>
              <a:t>D0190 Screening of a Patient to determine need to be seen by a Dentist</a:t>
            </a:r>
          </a:p>
          <a:p>
            <a:pPr lvl="2"/>
            <a:r>
              <a:rPr lang="en-US" dirty="0"/>
              <a:t>D0191 Assessment of Patient – a limited inspection to determine need for  referral for diagnosis and </a:t>
            </a:r>
            <a:r>
              <a:rPr lang="en-US" dirty="0" smtClean="0"/>
              <a:t>treatment</a:t>
            </a:r>
          </a:p>
          <a:p>
            <a:pPr marL="780941" lvl="2" indent="0">
              <a:buNone/>
            </a:pPr>
            <a:r>
              <a:rPr lang="en-US" dirty="0" smtClean="0"/>
              <a:t>D0380-0386  </a:t>
            </a:r>
            <a:r>
              <a:rPr lang="en-US" dirty="0"/>
              <a:t>Capturing radiographic image without interpretation</a:t>
            </a:r>
          </a:p>
          <a:p>
            <a:pPr lvl="2"/>
            <a:r>
              <a:rPr lang="en-US" dirty="0"/>
              <a:t>D0391 Image  captured by practitioner not associated with interpretation or report. </a:t>
            </a:r>
          </a:p>
          <a:p>
            <a:pPr marL="780941" lvl="2" indent="0">
              <a:buNone/>
            </a:pPr>
            <a:r>
              <a:rPr lang="en-US" dirty="0"/>
              <a:t>D1206 topical application of fluoride varnish</a:t>
            </a:r>
          </a:p>
          <a:p>
            <a:pPr lvl="2"/>
            <a:r>
              <a:rPr lang="en-US" dirty="0"/>
              <a:t>D1208 topical application of fluoride</a:t>
            </a:r>
          </a:p>
          <a:p>
            <a:pPr lvl="2"/>
            <a:endParaRPr lang="en-US" dirty="0"/>
          </a:p>
          <a:p>
            <a:pPr marL="788829" lvl="2" indent="0">
              <a:buNone/>
            </a:pPr>
            <a:r>
              <a:rPr lang="en-US" dirty="0"/>
              <a:t>Source: Department of Human Services April 2013</a:t>
            </a:r>
          </a:p>
          <a:p>
            <a:endParaRPr lang="en-US" dirty="0"/>
          </a:p>
        </p:txBody>
      </p:sp>
    </p:spTree>
    <p:extLst>
      <p:ext uri="{BB962C8B-B14F-4D97-AF65-F5344CB8AC3E}">
        <p14:creationId xmlns:p14="http://schemas.microsoft.com/office/powerpoint/2010/main" val="43857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100" dirty="0">
                <a:solidFill>
                  <a:schemeClr val="tx1"/>
                </a:solidFill>
              </a:rPr>
              <a:t>CAMBRA</a:t>
            </a:r>
            <a:r>
              <a:rPr lang="en-US" sz="4100" dirty="0"/>
              <a:t> </a:t>
            </a:r>
          </a:p>
        </p:txBody>
      </p:sp>
      <p:sp>
        <p:nvSpPr>
          <p:cNvPr id="3" name="Content Placeholder 2"/>
          <p:cNvSpPr>
            <a:spLocks noGrp="1"/>
          </p:cNvSpPr>
          <p:nvPr>
            <p:ph idx="1"/>
          </p:nvPr>
        </p:nvSpPr>
        <p:spPr>
          <a:xfrm>
            <a:off x="91440" y="1493520"/>
            <a:ext cx="7955280" cy="4587240"/>
          </a:xfrm>
        </p:spPr>
        <p:txBody>
          <a:bodyPr>
            <a:normAutofit fontScale="47500" lnSpcReduction="20000"/>
          </a:bodyPr>
          <a:lstStyle/>
          <a:p>
            <a:endParaRPr lang="en-US" dirty="0" smtClean="0"/>
          </a:p>
          <a:p>
            <a:pPr marL="0" indent="0" algn="ctr">
              <a:buNone/>
            </a:pPr>
            <a:r>
              <a:rPr lang="en-US" sz="8500" dirty="0"/>
              <a:t>Caries management by risk assessment  </a:t>
            </a:r>
          </a:p>
          <a:p>
            <a:pPr marL="0" indent="0">
              <a:buNone/>
            </a:pPr>
            <a:endParaRPr lang="en-US" sz="2700" dirty="0"/>
          </a:p>
          <a:p>
            <a:r>
              <a:rPr lang="en-US" dirty="0" smtClean="0">
                <a:solidFill>
                  <a:schemeClr val="tx1"/>
                </a:solidFill>
              </a:rPr>
              <a:t>A </a:t>
            </a:r>
            <a:r>
              <a:rPr lang="en-US" dirty="0">
                <a:solidFill>
                  <a:schemeClr val="tx1"/>
                </a:solidFill>
              </a:rPr>
              <a:t>methodology of identifying the cause of disease through the assessment of risk </a:t>
            </a:r>
            <a:r>
              <a:rPr lang="en-US" dirty="0" smtClean="0">
                <a:solidFill>
                  <a:schemeClr val="tx1"/>
                </a:solidFill>
              </a:rPr>
              <a:t>factors</a:t>
            </a:r>
          </a:p>
          <a:p>
            <a:endParaRPr lang="en-US" dirty="0">
              <a:solidFill>
                <a:schemeClr val="tx1"/>
              </a:solidFill>
            </a:endParaRPr>
          </a:p>
          <a:p>
            <a:r>
              <a:rPr lang="en-US" dirty="0">
                <a:solidFill>
                  <a:schemeClr val="tx1"/>
                </a:solidFill>
              </a:rPr>
              <a:t>T</a:t>
            </a:r>
            <a:r>
              <a:rPr lang="en-US" dirty="0" smtClean="0">
                <a:solidFill>
                  <a:schemeClr val="tx1"/>
                </a:solidFill>
              </a:rPr>
              <a:t>his </a:t>
            </a:r>
            <a:r>
              <a:rPr lang="en-US" dirty="0">
                <a:solidFill>
                  <a:schemeClr val="tx1"/>
                </a:solidFill>
              </a:rPr>
              <a:t>approach has been qualified through various experts, researchers and advocated by numerous professional </a:t>
            </a:r>
            <a:r>
              <a:rPr lang="en-US" dirty="0" smtClean="0">
                <a:solidFill>
                  <a:schemeClr val="tx1"/>
                </a:solidFill>
              </a:rPr>
              <a:t>organizations</a:t>
            </a:r>
          </a:p>
          <a:p>
            <a:pPr marL="0" indent="0">
              <a:buNone/>
            </a:pPr>
            <a:endParaRPr lang="en-US" dirty="0" smtClean="0">
              <a:solidFill>
                <a:schemeClr val="tx1"/>
              </a:solidFill>
            </a:endParaRPr>
          </a:p>
          <a:p>
            <a:r>
              <a:rPr lang="en-US" dirty="0">
                <a:solidFill>
                  <a:schemeClr val="tx1"/>
                </a:solidFill>
              </a:rPr>
              <a:t>B</a:t>
            </a:r>
            <a:r>
              <a:rPr lang="en-US" dirty="0" smtClean="0">
                <a:solidFill>
                  <a:schemeClr val="tx1"/>
                </a:solidFill>
              </a:rPr>
              <a:t>ecome </a:t>
            </a:r>
            <a:r>
              <a:rPr lang="en-US" dirty="0">
                <a:solidFill>
                  <a:schemeClr val="tx1"/>
                </a:solidFill>
              </a:rPr>
              <a:t>a new standard of care which should be incorporated into the dental hygiene process of </a:t>
            </a:r>
            <a:r>
              <a:rPr lang="en-US" dirty="0" smtClean="0">
                <a:solidFill>
                  <a:schemeClr val="tx1"/>
                </a:solidFill>
              </a:rPr>
              <a:t>care</a:t>
            </a:r>
          </a:p>
          <a:p>
            <a:pPr marL="0" indent="0">
              <a:buNone/>
            </a:pPr>
            <a:endParaRPr lang="en-US" dirty="0" smtClean="0">
              <a:solidFill>
                <a:schemeClr val="tx1"/>
              </a:solidFill>
            </a:endParaRPr>
          </a:p>
          <a:p>
            <a:endParaRPr lang="en-US" dirty="0">
              <a:solidFill>
                <a:schemeClr val="tx1"/>
              </a:solidFill>
            </a:endParaRPr>
          </a:p>
          <a:p>
            <a:pPr marL="0" indent="0">
              <a:buNone/>
            </a:pPr>
            <a:r>
              <a:rPr lang="en-US" sz="4100" dirty="0"/>
              <a:t>ADA has approved 3 New CAMBRA CDT codes for 2014 book</a:t>
            </a:r>
          </a:p>
          <a:p>
            <a:pPr marL="0" indent="0">
              <a:buNone/>
            </a:pPr>
            <a:endParaRPr lang="en-US" dirty="0">
              <a:solidFill>
                <a:schemeClr val="tx1"/>
              </a:solidFill>
            </a:endParaRPr>
          </a:p>
          <a:p>
            <a:pPr marL="0" indent="0" algn="ctr">
              <a:buNone/>
            </a:pPr>
            <a:r>
              <a:rPr lang="en-US" sz="4900" dirty="0"/>
              <a:t>Source: http://carifree.com</a:t>
            </a:r>
          </a:p>
        </p:txBody>
      </p:sp>
    </p:spTree>
    <p:extLst>
      <p:ext uri="{BB962C8B-B14F-4D97-AF65-F5344CB8AC3E}">
        <p14:creationId xmlns:p14="http://schemas.microsoft.com/office/powerpoint/2010/main" val="124448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2014 CDT CODE/ CAMBRA CHANGES</a:t>
            </a:r>
            <a:endParaRPr lang="en-US" dirty="0">
              <a:solidFill>
                <a:schemeClr val="tx1"/>
              </a:solidFill>
            </a:endParaRPr>
          </a:p>
        </p:txBody>
      </p:sp>
      <p:sp>
        <p:nvSpPr>
          <p:cNvPr id="3" name="Content Placeholder 2"/>
          <p:cNvSpPr>
            <a:spLocks noGrp="1"/>
          </p:cNvSpPr>
          <p:nvPr>
            <p:ph idx="1"/>
          </p:nvPr>
        </p:nvSpPr>
        <p:spPr>
          <a:xfrm>
            <a:off x="0" y="1493520"/>
            <a:ext cx="8229600" cy="4907280"/>
          </a:xfrm>
        </p:spPr>
        <p:txBody>
          <a:bodyPr>
            <a:normAutofit fontScale="40000" lnSpcReduction="20000"/>
          </a:bodyPr>
          <a:lstStyle/>
          <a:p>
            <a:r>
              <a:rPr lang="en-US" sz="5500" dirty="0"/>
              <a:t>Along with assessment forms, suggested management protocols and clinical guidelines: </a:t>
            </a:r>
          </a:p>
          <a:p>
            <a:endParaRPr lang="en-US" dirty="0"/>
          </a:p>
          <a:p>
            <a:r>
              <a:rPr lang="en-US" dirty="0"/>
              <a:t>0-5 years of age: </a:t>
            </a:r>
          </a:p>
          <a:p>
            <a:r>
              <a:rPr lang="en-US" dirty="0"/>
              <a:t> • Frequency of periodic examination</a:t>
            </a:r>
          </a:p>
          <a:p>
            <a:r>
              <a:rPr lang="en-US" dirty="0"/>
              <a:t> • Frequency of radiographs</a:t>
            </a:r>
          </a:p>
          <a:p>
            <a:r>
              <a:rPr lang="en-US" dirty="0"/>
              <a:t> • Saliva testing</a:t>
            </a:r>
          </a:p>
          <a:p>
            <a:r>
              <a:rPr lang="en-US" dirty="0"/>
              <a:t> • Fluoride Utilization (in-office, daily use and care giver)</a:t>
            </a:r>
          </a:p>
          <a:p>
            <a:r>
              <a:rPr lang="en-US" dirty="0"/>
              <a:t> • Xylitol products</a:t>
            </a:r>
          </a:p>
          <a:p>
            <a:r>
              <a:rPr lang="en-US" dirty="0"/>
              <a:t> • Sealants</a:t>
            </a:r>
          </a:p>
          <a:p>
            <a:r>
              <a:rPr lang="en-US" dirty="0"/>
              <a:t> • </a:t>
            </a:r>
            <a:r>
              <a:rPr lang="en-US" dirty="0" err="1"/>
              <a:t>Antibacterials</a:t>
            </a:r>
            <a:endParaRPr lang="en-US" dirty="0"/>
          </a:p>
          <a:p>
            <a:r>
              <a:rPr lang="en-US" dirty="0"/>
              <a:t> • Anticipatory guidance/counseling</a:t>
            </a:r>
          </a:p>
          <a:p>
            <a:r>
              <a:rPr lang="en-US" dirty="0"/>
              <a:t> • Self management goals</a:t>
            </a:r>
          </a:p>
          <a:p>
            <a:r>
              <a:rPr lang="en-US" dirty="0"/>
              <a:t> • White spot </a:t>
            </a:r>
            <a:r>
              <a:rPr lang="en-US" dirty="0" err="1"/>
              <a:t>precavitated</a:t>
            </a:r>
            <a:r>
              <a:rPr lang="en-US" dirty="0"/>
              <a:t> lesion management</a:t>
            </a:r>
          </a:p>
          <a:p>
            <a:r>
              <a:rPr lang="en-US" dirty="0"/>
              <a:t> • Restoration/Existing lesions</a:t>
            </a:r>
          </a:p>
          <a:p>
            <a:r>
              <a:rPr lang="en-US" dirty="0"/>
              <a:t> </a:t>
            </a:r>
          </a:p>
          <a:p>
            <a:r>
              <a:rPr lang="en-US" dirty="0"/>
              <a:t>5 through Adult(5): </a:t>
            </a:r>
          </a:p>
          <a:p>
            <a:r>
              <a:rPr lang="en-US" dirty="0"/>
              <a:t>• Frequency of radiographs</a:t>
            </a:r>
          </a:p>
          <a:p>
            <a:r>
              <a:rPr lang="en-US" dirty="0"/>
              <a:t> • Frequency of caries recall exams</a:t>
            </a:r>
          </a:p>
          <a:p>
            <a:r>
              <a:rPr lang="en-US" dirty="0"/>
              <a:t> • Saliva test (saliva flow &amp; bacterial culture)</a:t>
            </a:r>
          </a:p>
          <a:p>
            <a:r>
              <a:rPr lang="en-US" dirty="0"/>
              <a:t> • </a:t>
            </a:r>
            <a:r>
              <a:rPr lang="en-US" dirty="0" err="1"/>
              <a:t>Antibacterials</a:t>
            </a:r>
            <a:r>
              <a:rPr lang="en-US" dirty="0"/>
              <a:t>, </a:t>
            </a:r>
            <a:r>
              <a:rPr lang="en-US" dirty="0" err="1"/>
              <a:t>chlorhexidine</a:t>
            </a:r>
            <a:r>
              <a:rPr lang="en-US" dirty="0"/>
              <a:t> &amp; xylitol</a:t>
            </a:r>
          </a:p>
          <a:p>
            <a:r>
              <a:rPr lang="en-US" dirty="0"/>
              <a:t> • Fluoride (in-office &amp; daily use)</a:t>
            </a:r>
          </a:p>
          <a:p>
            <a:r>
              <a:rPr lang="en-US" dirty="0"/>
              <a:t> • pH control</a:t>
            </a:r>
          </a:p>
          <a:p>
            <a:r>
              <a:rPr lang="en-US" dirty="0"/>
              <a:t> • Calcium phosphate topical supplements</a:t>
            </a:r>
          </a:p>
          <a:p>
            <a:r>
              <a:rPr lang="en-US" dirty="0"/>
              <a:t> • Sealants</a:t>
            </a:r>
          </a:p>
          <a:p>
            <a:endParaRPr lang="en-US" dirty="0"/>
          </a:p>
        </p:txBody>
      </p:sp>
    </p:spTree>
    <p:extLst>
      <p:ext uri="{BB962C8B-B14F-4D97-AF65-F5344CB8AC3E}">
        <p14:creationId xmlns:p14="http://schemas.microsoft.com/office/powerpoint/2010/main" val="387488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1"/>
            <a:ext cx="7406640" cy="1120140"/>
          </a:xfrm>
        </p:spPr>
        <p:txBody>
          <a:bodyPr/>
          <a:lstStyle/>
          <a:p>
            <a:r>
              <a:rPr lang="en-US" dirty="0" smtClean="0">
                <a:solidFill>
                  <a:schemeClr val="tx1"/>
                </a:solidFill>
              </a:rPr>
              <a:t>SD Medicaid Expansion</a:t>
            </a:r>
            <a:endParaRPr lang="en-US" dirty="0">
              <a:solidFill>
                <a:schemeClr val="tx1"/>
              </a:solidFill>
            </a:endParaRPr>
          </a:p>
        </p:txBody>
      </p:sp>
      <p:sp>
        <p:nvSpPr>
          <p:cNvPr id="3" name="Content Placeholder 2"/>
          <p:cNvSpPr>
            <a:spLocks noGrp="1"/>
          </p:cNvSpPr>
          <p:nvPr>
            <p:ph idx="1"/>
          </p:nvPr>
        </p:nvSpPr>
        <p:spPr/>
        <p:txBody>
          <a:bodyPr>
            <a:normAutofit fontScale="85000" lnSpcReduction="20000"/>
          </a:bodyPr>
          <a:lstStyle/>
          <a:p>
            <a:endParaRPr lang="en-US" dirty="0" smtClean="0"/>
          </a:p>
          <a:p>
            <a:pPr marL="118323" indent="0">
              <a:buNone/>
            </a:pPr>
            <a:r>
              <a:rPr lang="en-US" dirty="0" smtClean="0"/>
              <a:t>Governor </a:t>
            </a:r>
            <a:r>
              <a:rPr lang="en-US" dirty="0" err="1" smtClean="0"/>
              <a:t>Daugaard</a:t>
            </a:r>
            <a:r>
              <a:rPr lang="en-US" dirty="0" smtClean="0"/>
              <a:t> decided not to fund Medicaid Expansion this last legislative session </a:t>
            </a:r>
          </a:p>
          <a:p>
            <a:endParaRPr lang="en-US" dirty="0" smtClean="0"/>
          </a:p>
          <a:p>
            <a:pPr marL="1972073" lvl="5" indent="0">
              <a:buNone/>
            </a:pPr>
            <a:r>
              <a:rPr lang="en-US" dirty="0" smtClean="0"/>
              <a:t>But</a:t>
            </a:r>
          </a:p>
          <a:p>
            <a:pPr marL="1972073" lvl="5" indent="0">
              <a:buNone/>
            </a:pPr>
            <a:endParaRPr lang="en-US" dirty="0"/>
          </a:p>
          <a:p>
            <a:pPr marL="1972073" lvl="5" indent="0">
              <a:buNone/>
            </a:pPr>
            <a:endParaRPr lang="en-US" dirty="0"/>
          </a:p>
          <a:p>
            <a:pPr marL="118323" indent="0">
              <a:buNone/>
            </a:pPr>
            <a:r>
              <a:rPr lang="en-US" dirty="0" smtClean="0"/>
              <a:t>A task force developed to gather information determine the best decision for SD </a:t>
            </a:r>
            <a:r>
              <a:rPr lang="en-US" dirty="0" smtClean="0"/>
              <a:t>.  Meetings to be held Spring/ Summer 2013 with a report to the Governor September 2013. </a:t>
            </a:r>
            <a:endParaRPr lang="en-US" dirty="0" smtClean="0"/>
          </a:p>
          <a:p>
            <a:endParaRPr lang="en-US" dirty="0"/>
          </a:p>
          <a:p>
            <a:pPr marL="118323" indent="0">
              <a:buNone/>
            </a:pPr>
            <a:r>
              <a:rPr lang="en-US" dirty="0" smtClean="0"/>
              <a:t>Can Find more info at:</a:t>
            </a:r>
          </a:p>
          <a:p>
            <a:endParaRPr lang="en-US" dirty="0" smtClean="0"/>
          </a:p>
          <a:p>
            <a:pPr marL="118323" indent="0" algn="ctr">
              <a:buNone/>
            </a:pPr>
            <a:r>
              <a:rPr lang="en-US" sz="3900" dirty="0" smtClean="0"/>
              <a:t>www.sdbudgetandpolicyprojects</a:t>
            </a:r>
            <a:endParaRPr lang="en-US" sz="3900" dirty="0"/>
          </a:p>
        </p:txBody>
      </p:sp>
    </p:spTree>
    <p:extLst>
      <p:ext uri="{BB962C8B-B14F-4D97-AF65-F5344CB8AC3E}">
        <p14:creationId xmlns:p14="http://schemas.microsoft.com/office/powerpoint/2010/main" val="2501392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PEW CHARITABLE TRUST STATS</a:t>
            </a:r>
            <a:endParaRPr lang="en-US" dirty="0">
              <a:solidFill>
                <a:schemeClr val="tx1"/>
              </a:solidFill>
            </a:endParaRPr>
          </a:p>
        </p:txBody>
      </p:sp>
      <p:sp>
        <p:nvSpPr>
          <p:cNvPr id="3" name="Content Placeholder 2"/>
          <p:cNvSpPr>
            <a:spLocks noGrp="1"/>
          </p:cNvSpPr>
          <p:nvPr>
            <p:ph idx="1"/>
          </p:nvPr>
        </p:nvSpPr>
        <p:spPr>
          <a:xfrm>
            <a:off x="304800" y="1524000"/>
            <a:ext cx="7406640" cy="4395216"/>
          </a:xfrm>
        </p:spPr>
        <p:txBody>
          <a:bodyPr>
            <a:normAutofit fontScale="62500" lnSpcReduction="20000"/>
          </a:bodyPr>
          <a:lstStyle/>
          <a:p>
            <a:pPr marL="118323" indent="0">
              <a:buNone/>
            </a:pPr>
            <a:r>
              <a:rPr lang="en-US" dirty="0" smtClean="0"/>
              <a:t>Total </a:t>
            </a:r>
            <a:r>
              <a:rPr lang="en-US" dirty="0"/>
              <a:t>individuals eligible in Fiscal Year 2010 =</a:t>
            </a:r>
            <a:r>
              <a:rPr lang="en-US" b="1" dirty="0"/>
              <a:t> 96,781</a:t>
            </a:r>
            <a:r>
              <a:rPr lang="en-US" dirty="0"/>
              <a:t> </a:t>
            </a:r>
            <a:endParaRPr lang="en-US" dirty="0" smtClean="0"/>
          </a:p>
          <a:p>
            <a:pPr marL="118323" indent="0">
              <a:buNone/>
            </a:pPr>
            <a:endParaRPr lang="en-US" dirty="0"/>
          </a:p>
          <a:p>
            <a:pPr marL="118323" indent="0">
              <a:buNone/>
            </a:pPr>
            <a:r>
              <a:rPr lang="en-US" dirty="0" smtClean="0"/>
              <a:t>38.6</a:t>
            </a:r>
            <a:r>
              <a:rPr lang="en-US" dirty="0"/>
              <a:t>% of children enrolled in Medicaid accessed preventive dental services (37,353 eligible)</a:t>
            </a:r>
          </a:p>
          <a:p>
            <a:pPr marL="118323" indent="0">
              <a:buNone/>
            </a:pPr>
            <a:r>
              <a:rPr lang="en-US" dirty="0" smtClean="0"/>
              <a:t>17.6</a:t>
            </a:r>
            <a:r>
              <a:rPr lang="en-US" dirty="0"/>
              <a:t>% of children enrolled in Medicaid received dental treatment </a:t>
            </a:r>
            <a:r>
              <a:rPr lang="en-US" dirty="0" smtClean="0"/>
              <a:t>services (17,032 </a:t>
            </a:r>
            <a:r>
              <a:rPr lang="en-US" dirty="0"/>
              <a:t>eligible) </a:t>
            </a:r>
          </a:p>
          <a:p>
            <a:pPr marL="118323" indent="0">
              <a:buNone/>
            </a:pPr>
            <a:r>
              <a:rPr lang="en-US" dirty="0" smtClean="0"/>
              <a:t>5.1</a:t>
            </a:r>
            <a:r>
              <a:rPr lang="en-US" dirty="0"/>
              <a:t>% of children enrolled in Medicaid received a sealant on a permanent molar tooth (4,951 eligible)</a:t>
            </a:r>
          </a:p>
          <a:p>
            <a:endParaRPr lang="en-US" dirty="0"/>
          </a:p>
          <a:p>
            <a:pPr marL="118323" indent="0">
              <a:buNone/>
            </a:pPr>
            <a:r>
              <a:rPr lang="en-US" dirty="0"/>
              <a:t>Total eligible receiving any dental services= 41,271 (42.6</a:t>
            </a:r>
            <a:r>
              <a:rPr lang="en-US" dirty="0" smtClean="0"/>
              <a:t>%)</a:t>
            </a:r>
          </a:p>
          <a:p>
            <a:pPr marL="118323" indent="0">
              <a:buNone/>
            </a:pPr>
            <a:endParaRPr lang="en-US" dirty="0"/>
          </a:p>
          <a:p>
            <a:pPr marL="118323" indent="0">
              <a:buNone/>
            </a:pPr>
            <a:r>
              <a:rPr lang="en-US" dirty="0"/>
              <a:t>Total eligible receiving dental diagnostic services= 34,815 (35.97</a:t>
            </a:r>
            <a:r>
              <a:rPr lang="en-US" dirty="0" smtClean="0"/>
              <a:t>%)</a:t>
            </a:r>
          </a:p>
          <a:p>
            <a:pPr marL="118323" indent="0">
              <a:buNone/>
            </a:pPr>
            <a:endParaRPr lang="en-US" dirty="0"/>
          </a:p>
          <a:p>
            <a:pPr marL="118323" indent="0">
              <a:buNone/>
            </a:pPr>
            <a:r>
              <a:rPr lang="en-US" dirty="0"/>
              <a:t>Total eligible receiving oral health services provided by a non-dentist provider = 287 (0.3%)</a:t>
            </a:r>
          </a:p>
          <a:p>
            <a:pPr marL="118323" indent="0">
              <a:buNone/>
            </a:pPr>
            <a:r>
              <a:rPr lang="en-US" dirty="0"/>
              <a:t>Total eligible receiving any dental or oral health services= 41,460 (42.8%)</a:t>
            </a:r>
          </a:p>
          <a:p>
            <a:endParaRPr lang="en-US" dirty="0"/>
          </a:p>
        </p:txBody>
      </p:sp>
    </p:spTree>
    <p:extLst>
      <p:ext uri="{BB962C8B-B14F-4D97-AF65-F5344CB8AC3E}">
        <p14:creationId xmlns:p14="http://schemas.microsoft.com/office/powerpoint/2010/main" val="98190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PEW GRADES STATES ON SEALANTS</a:t>
            </a:r>
            <a:endParaRPr lang="en-US" dirty="0">
              <a:solidFill>
                <a:schemeClr val="tx1"/>
              </a:solidFill>
            </a:endParaRPr>
          </a:p>
        </p:txBody>
      </p:sp>
      <p:sp>
        <p:nvSpPr>
          <p:cNvPr id="3" name="Content Placeholder 2"/>
          <p:cNvSpPr>
            <a:spLocks noGrp="1"/>
          </p:cNvSpPr>
          <p:nvPr>
            <p:ph idx="1"/>
          </p:nvPr>
        </p:nvSpPr>
        <p:spPr>
          <a:xfrm>
            <a:off x="0" y="1493520"/>
            <a:ext cx="8229600" cy="4395216"/>
          </a:xfrm>
        </p:spPr>
        <p:txBody>
          <a:bodyPr>
            <a:normAutofit/>
          </a:bodyPr>
          <a:lstStyle/>
          <a:p>
            <a:pPr marL="118323" indent="0">
              <a:buNone/>
            </a:pPr>
            <a:r>
              <a:rPr lang="en-US" dirty="0"/>
              <a:t>B</a:t>
            </a:r>
            <a:r>
              <a:rPr lang="en-US" dirty="0" smtClean="0"/>
              <a:t>ased </a:t>
            </a:r>
            <a:r>
              <a:rPr lang="en-US" dirty="0"/>
              <a:t>on four indicators </a:t>
            </a:r>
            <a:r>
              <a:rPr lang="en-US" dirty="0" smtClean="0"/>
              <a:t>as a </a:t>
            </a:r>
            <a:r>
              <a:rPr lang="en-US" dirty="0"/>
              <a:t>key part of any state’s prevention strategy: </a:t>
            </a:r>
          </a:p>
          <a:p>
            <a:r>
              <a:rPr lang="en-US" dirty="0"/>
              <a:t>having sealant programs in high-need schools, </a:t>
            </a:r>
          </a:p>
          <a:p>
            <a:r>
              <a:rPr lang="en-US" dirty="0"/>
              <a:t>allowing hygienists to place sealants in school-based programs without requiring a dentist’s exam, </a:t>
            </a:r>
          </a:p>
          <a:p>
            <a:r>
              <a:rPr lang="en-US" dirty="0"/>
              <a:t>collecting data regularly about the dental health of school-children and submitting it to a national oral health database, and </a:t>
            </a:r>
          </a:p>
          <a:p>
            <a:r>
              <a:rPr lang="en-US" dirty="0"/>
              <a:t>meeting a national health objective on sealants. </a:t>
            </a:r>
          </a:p>
          <a:p>
            <a:endParaRPr lang="en-US" dirty="0"/>
          </a:p>
        </p:txBody>
      </p:sp>
    </p:spTree>
    <p:extLst>
      <p:ext uri="{BB962C8B-B14F-4D97-AF65-F5344CB8AC3E}">
        <p14:creationId xmlns:p14="http://schemas.microsoft.com/office/powerpoint/2010/main" val="482840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PPT items\Use with PPT\PEW Dental_Sealan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
            <a:ext cx="8229600" cy="657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66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82296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086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0060" y="184196"/>
            <a:ext cx="7269480" cy="510542"/>
          </a:xfrm>
          <a:prstGeom prst="rect">
            <a:avLst/>
          </a:prstGeom>
        </p:spPr>
        <p:txBody>
          <a:bodyPr wrap="square" lIns="78884" tIns="39442" rIns="78884" bIns="39442">
            <a:spAutoFit/>
          </a:bodyPr>
          <a:lstStyle/>
          <a:p>
            <a:r>
              <a:rPr lang="en-US" dirty="0" smtClean="0"/>
              <a:t>	</a:t>
            </a:r>
          </a:p>
          <a:p>
            <a:endParaRPr lang="en-US" dirty="0"/>
          </a:p>
        </p:txBody>
      </p:sp>
      <p:sp>
        <p:nvSpPr>
          <p:cNvPr id="2" name="Rectangle 1"/>
          <p:cNvSpPr/>
          <p:nvPr/>
        </p:nvSpPr>
        <p:spPr>
          <a:xfrm>
            <a:off x="45720" y="657965"/>
            <a:ext cx="8138160" cy="5896631"/>
          </a:xfrm>
          <a:prstGeom prst="rect">
            <a:avLst/>
          </a:prstGeom>
        </p:spPr>
        <p:txBody>
          <a:bodyPr wrap="square" lIns="78884" tIns="39442" rIns="78884" bIns="39442">
            <a:spAutoFit/>
          </a:bodyPr>
          <a:lstStyle/>
          <a:p>
            <a:pPr algn="ctr"/>
            <a:r>
              <a:rPr lang="en-US" sz="3000" dirty="0"/>
              <a:t>LEVELS OF SUPERVSION </a:t>
            </a:r>
          </a:p>
          <a:p>
            <a:r>
              <a:rPr lang="en-US" sz="2000" dirty="0" smtClean="0">
                <a:latin typeface="Times New Roman"/>
              </a:rPr>
              <a:t>"</a:t>
            </a:r>
            <a:r>
              <a:rPr lang="en-US" sz="2000" dirty="0">
                <a:latin typeface="Times New Roman"/>
              </a:rPr>
              <a:t>Direct supervision," the supervision of a dental hygienist or dental assistant requiring that a dentist diagnose the condition to be treated, a dentist authorize the procedure to be performed, a dentist remain in the dental office while the procedures are performed, and before dismissal of the patient a dentist has approved the work performed by the dental hygienist or dental assistant</a:t>
            </a:r>
            <a:r>
              <a:rPr lang="en-US" sz="2000" dirty="0" smtClean="0">
                <a:latin typeface="Times New Roman"/>
              </a:rPr>
              <a:t>;</a:t>
            </a:r>
          </a:p>
          <a:p>
            <a:endParaRPr lang="en-US" sz="1900" dirty="0" smtClean="0"/>
          </a:p>
          <a:p>
            <a:r>
              <a:rPr lang="en-US" sz="1900" dirty="0" smtClean="0"/>
              <a:t>"</a:t>
            </a:r>
            <a:r>
              <a:rPr lang="en-US" sz="1900" dirty="0"/>
              <a:t>General supervision," the supervision of a dental hygienist requiring that a dentist </a:t>
            </a:r>
            <a:r>
              <a:rPr lang="en-US" sz="1900" b="1" dirty="0"/>
              <a:t>authorize the procedures </a:t>
            </a:r>
            <a:r>
              <a:rPr lang="en-US" sz="1900" dirty="0"/>
              <a:t>to be carried out, and that the patient to be treated is a </a:t>
            </a:r>
            <a:r>
              <a:rPr lang="en-US" sz="1900" b="1" dirty="0"/>
              <a:t>patient of record </a:t>
            </a:r>
            <a:r>
              <a:rPr lang="en-US" sz="1900" dirty="0"/>
              <a:t>of the supervising dentist and has had a complete evaluation within the previous </a:t>
            </a:r>
            <a:r>
              <a:rPr lang="en-US" sz="1900" b="1" dirty="0"/>
              <a:t>thirteen months </a:t>
            </a:r>
            <a:r>
              <a:rPr lang="en-US" sz="1900" dirty="0"/>
              <a:t>of the delegation of procedures; </a:t>
            </a:r>
          </a:p>
          <a:p>
            <a:endParaRPr lang="en-US" sz="1900" dirty="0"/>
          </a:p>
          <a:p>
            <a:r>
              <a:rPr lang="en-US" sz="1900" dirty="0"/>
              <a:t>"Indirect supervision," the supervision of a dental hygienist or dental assistant requiring that a dentist </a:t>
            </a:r>
            <a:r>
              <a:rPr lang="en-US" sz="1900" b="1" dirty="0"/>
              <a:t>authorize the procedure </a:t>
            </a:r>
            <a:r>
              <a:rPr lang="en-US" sz="1900" dirty="0"/>
              <a:t>and a dentist </a:t>
            </a:r>
            <a:r>
              <a:rPr lang="en-US" sz="1900" b="1" dirty="0"/>
              <a:t>be in the dental office </a:t>
            </a:r>
            <a:r>
              <a:rPr lang="en-US" sz="1900" dirty="0"/>
              <a:t>while the procedures are performed by the dental assistant or dental hygienist</a:t>
            </a:r>
          </a:p>
          <a:p>
            <a:endParaRPr lang="en-US" dirty="0" smtClean="0"/>
          </a:p>
          <a:p>
            <a:r>
              <a:rPr lang="en-US" sz="1100" dirty="0" smtClean="0"/>
              <a:t>Source</a:t>
            </a:r>
            <a:r>
              <a:rPr lang="en-US" sz="1100" dirty="0"/>
              <a:t>: SD Dental Practice </a:t>
            </a:r>
            <a:r>
              <a:rPr lang="en-US" sz="1100" dirty="0" smtClean="0"/>
              <a:t>Act p. pg. 12-13</a:t>
            </a:r>
            <a:endParaRPr lang="en-US" sz="1100" dirty="0"/>
          </a:p>
        </p:txBody>
      </p:sp>
    </p:spTree>
    <p:extLst>
      <p:ext uri="{BB962C8B-B14F-4D97-AF65-F5344CB8AC3E}">
        <p14:creationId xmlns:p14="http://schemas.microsoft.com/office/powerpoint/2010/main" val="144575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0"/>
            <a:ext cx="7406640" cy="800100"/>
          </a:xfrm>
        </p:spPr>
        <p:txBody>
          <a:bodyPr>
            <a:normAutofit/>
          </a:bodyPr>
          <a:lstStyle/>
          <a:p>
            <a:r>
              <a:rPr lang="en-US" dirty="0" smtClean="0">
                <a:solidFill>
                  <a:schemeClr val="tx1"/>
                </a:solidFill>
              </a:rPr>
              <a:t>Reimbursement</a:t>
            </a:r>
            <a:endParaRPr lang="en-US" dirty="0">
              <a:solidFill>
                <a:schemeClr val="tx1"/>
              </a:solidFill>
            </a:endParaRPr>
          </a:p>
        </p:txBody>
      </p:sp>
      <p:sp>
        <p:nvSpPr>
          <p:cNvPr id="3" name="Content Placeholder 2"/>
          <p:cNvSpPr>
            <a:spLocks noGrp="1"/>
          </p:cNvSpPr>
          <p:nvPr>
            <p:ph idx="1"/>
          </p:nvPr>
        </p:nvSpPr>
        <p:spPr>
          <a:xfrm>
            <a:off x="0" y="1173487"/>
            <a:ext cx="8229600" cy="5049515"/>
          </a:xfrm>
        </p:spPr>
        <p:txBody>
          <a:bodyPr>
            <a:normAutofit fontScale="85000" lnSpcReduction="20000"/>
          </a:bodyPr>
          <a:lstStyle/>
          <a:p>
            <a:pPr marL="118323" indent="0">
              <a:buNone/>
            </a:pPr>
            <a:r>
              <a:rPr lang="en-US" sz="1900" dirty="0"/>
              <a:t>Each state Medicaid program </a:t>
            </a:r>
            <a:r>
              <a:rPr lang="en-US" sz="1900" dirty="0" smtClean="0"/>
              <a:t>is Federally mandated and identifies </a:t>
            </a:r>
            <a:r>
              <a:rPr lang="en-US" sz="1900" dirty="0"/>
              <a:t>the types of </a:t>
            </a:r>
            <a:r>
              <a:rPr lang="en-US" sz="1900" dirty="0" smtClean="0"/>
              <a:t>procedures and </a:t>
            </a:r>
            <a:r>
              <a:rPr lang="en-US" sz="1900" dirty="0" smtClean="0"/>
              <a:t>providers </a:t>
            </a:r>
            <a:r>
              <a:rPr lang="en-US" sz="1900" dirty="0"/>
              <a:t>it reimburses for services. </a:t>
            </a:r>
            <a:endParaRPr lang="en-US" sz="1900" dirty="0" smtClean="0"/>
          </a:p>
          <a:p>
            <a:pPr marL="118323" indent="0">
              <a:buNone/>
            </a:pPr>
            <a:endParaRPr lang="en-US" sz="1900" dirty="0"/>
          </a:p>
          <a:p>
            <a:pPr marL="118323" indent="0">
              <a:buNone/>
            </a:pPr>
            <a:r>
              <a:rPr lang="en-US" sz="1900" dirty="0" smtClean="0"/>
              <a:t>Federal / State Medicaid Assistance Percentage is decided on matching funds based on 3yr income average of each state. </a:t>
            </a:r>
          </a:p>
          <a:p>
            <a:pPr marL="118323" indent="0">
              <a:buNone/>
            </a:pPr>
            <a:endParaRPr lang="en-US" sz="1900" dirty="0"/>
          </a:p>
          <a:p>
            <a:pPr marL="118323" indent="0">
              <a:buNone/>
            </a:pPr>
            <a:r>
              <a:rPr lang="en-US" sz="1900" dirty="0" smtClean="0"/>
              <a:t>SD Privatized Medicaid by contracting with Delta Dental to administrate the program. </a:t>
            </a:r>
            <a:endParaRPr lang="en-US" sz="1900" dirty="0"/>
          </a:p>
          <a:p>
            <a:pPr marL="0" indent="0">
              <a:buNone/>
            </a:pPr>
            <a:endParaRPr lang="en-US" dirty="0"/>
          </a:p>
          <a:p>
            <a:pPr marL="118323" indent="0">
              <a:buNone/>
            </a:pPr>
            <a:r>
              <a:rPr lang="en-US" sz="1900" dirty="0"/>
              <a:t>Medicaid in other states will reimburse dental hygienists who provide care if alternative settings for: prophylaxis, sealants, and </a:t>
            </a:r>
            <a:r>
              <a:rPr lang="en-US" sz="1900" dirty="0" smtClean="0"/>
              <a:t>fluoride with improvement on reimbursement due to new CDT codes. </a:t>
            </a:r>
            <a:endParaRPr lang="en-US" sz="1900" dirty="0"/>
          </a:p>
          <a:p>
            <a:endParaRPr lang="en-US" dirty="0"/>
          </a:p>
          <a:p>
            <a:pPr marL="118323" indent="0">
              <a:buNone/>
            </a:pPr>
            <a:r>
              <a:rPr lang="en-US" sz="1900" dirty="0"/>
              <a:t>SD currently does not allow Medicaid reimbursement to dental hygienists but does reimburse medical providers and others for fluoride application</a:t>
            </a:r>
            <a:r>
              <a:rPr lang="en-US" sz="1900" dirty="0" smtClean="0"/>
              <a:t>.</a:t>
            </a:r>
          </a:p>
          <a:p>
            <a:pPr marL="118323" indent="0">
              <a:buNone/>
            </a:pPr>
            <a:endParaRPr lang="en-US" sz="1900" dirty="0"/>
          </a:p>
          <a:p>
            <a:pPr marL="118323" indent="0">
              <a:buNone/>
            </a:pPr>
            <a:r>
              <a:rPr lang="en-US" sz="1900" dirty="0" smtClean="0"/>
              <a:t>Many rules and stipulations dependent on age and inability to pay programs determine reimbursement under Medicaid program.</a:t>
            </a:r>
          </a:p>
          <a:p>
            <a:pPr marL="118323" indent="0">
              <a:buNone/>
            </a:pPr>
            <a:endParaRPr lang="en-US" sz="1900" dirty="0"/>
          </a:p>
          <a:p>
            <a:pPr marL="118323" indent="0">
              <a:buNone/>
            </a:pPr>
            <a:r>
              <a:rPr lang="en-US" sz="1900" dirty="0" smtClean="0"/>
              <a:t>Utilize Call center to determine eligibility: Call Center 877-841-1478 </a:t>
            </a:r>
          </a:p>
          <a:p>
            <a:pPr marL="118323" indent="0">
              <a:buNone/>
            </a:pPr>
            <a:r>
              <a:rPr lang="en-US" sz="1900" dirty="0"/>
              <a:t>	</a:t>
            </a:r>
            <a:r>
              <a:rPr lang="en-US" sz="1900" dirty="0" smtClean="0"/>
              <a:t>Fax Back 877-789-5241  or deltadentalsd.com</a:t>
            </a:r>
            <a:endParaRPr lang="en-US" sz="1900" dirty="0"/>
          </a:p>
        </p:txBody>
      </p:sp>
    </p:spTree>
    <p:extLst>
      <p:ext uri="{BB962C8B-B14F-4D97-AF65-F5344CB8AC3E}">
        <p14:creationId xmlns:p14="http://schemas.microsoft.com/office/powerpoint/2010/main" val="124043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1"/>
            <a:ext cx="7406640" cy="1280160"/>
          </a:xfrm>
        </p:spPr>
        <p:txBody>
          <a:bodyPr/>
          <a:lstStyle/>
          <a:p>
            <a:r>
              <a:rPr lang="en-US" dirty="0" smtClean="0">
                <a:solidFill>
                  <a:schemeClr val="tx1"/>
                </a:solidFill>
              </a:rPr>
              <a:t>HIPPA</a:t>
            </a:r>
            <a:endParaRPr lang="en-US" dirty="0">
              <a:solidFill>
                <a:schemeClr val="tx1"/>
              </a:solidFill>
            </a:endParaRPr>
          </a:p>
        </p:txBody>
      </p:sp>
      <p:sp>
        <p:nvSpPr>
          <p:cNvPr id="3" name="Content Placeholder 2"/>
          <p:cNvSpPr>
            <a:spLocks noGrp="1"/>
          </p:cNvSpPr>
          <p:nvPr>
            <p:ph idx="1"/>
          </p:nvPr>
        </p:nvSpPr>
        <p:spPr>
          <a:xfrm>
            <a:off x="0" y="1280167"/>
            <a:ext cx="8229600" cy="5120635"/>
          </a:xfrm>
        </p:spPr>
        <p:txBody>
          <a:bodyPr>
            <a:normAutofit lnSpcReduction="10000"/>
          </a:bodyPr>
          <a:lstStyle/>
          <a:p>
            <a:pPr algn="ctr"/>
            <a:endParaRPr lang="en-US" sz="1400" b="1" dirty="0"/>
          </a:p>
          <a:p>
            <a:pPr marL="0" indent="0" algn="ctr">
              <a:buNone/>
            </a:pPr>
            <a:r>
              <a:rPr lang="en-US" sz="1400" b="1" dirty="0"/>
              <a:t>OTHER LAWS APPLICABLE TO COLLABORATIVE HYGIENE SERVICES</a:t>
            </a:r>
          </a:p>
          <a:p>
            <a:pPr marL="118323" indent="0">
              <a:buNone/>
            </a:pPr>
            <a:endParaRPr lang="en-US" sz="1400" b="1" dirty="0"/>
          </a:p>
          <a:p>
            <a:pPr marL="118323" indent="0">
              <a:buNone/>
            </a:pPr>
            <a:r>
              <a:rPr lang="en-US" sz="1400" dirty="0"/>
              <a:t>Health Insurance Portability and Accountability Act (HIPAA)- every health care provider, regardless of size, who electronically transmits health information in connection with certain transactions, is a covered entity. </a:t>
            </a:r>
          </a:p>
          <a:p>
            <a:endParaRPr lang="en-US" sz="1400" dirty="0"/>
          </a:p>
          <a:p>
            <a:pPr lvl="1"/>
            <a:r>
              <a:rPr lang="en-US" sz="1400" dirty="0"/>
              <a:t>These transactions include claims, benefit eligibility inquiries, and referral authorization requests.</a:t>
            </a:r>
          </a:p>
          <a:p>
            <a:pPr lvl="1"/>
            <a:endParaRPr lang="en-US" sz="1400" dirty="0"/>
          </a:p>
          <a:p>
            <a:pPr lvl="1"/>
            <a:r>
              <a:rPr lang="en-US" sz="1400" dirty="0"/>
              <a:t>The Office of Civil Rights and US Department of Health and Human Services offers a full range of easily understood explanations of HIPAA regulations. </a:t>
            </a:r>
          </a:p>
          <a:p>
            <a:pPr lvl="1"/>
            <a:endParaRPr lang="en-US" sz="1400" dirty="0"/>
          </a:p>
          <a:p>
            <a:pPr lvl="1"/>
            <a:r>
              <a:rPr lang="en-US" sz="1400" dirty="0"/>
              <a:t>You may need to have patients sign a Notice of Privacy Practices.</a:t>
            </a:r>
          </a:p>
          <a:p>
            <a:pPr lvl="1"/>
            <a:endParaRPr lang="en-US" sz="1400" dirty="0"/>
          </a:p>
          <a:p>
            <a:pPr lvl="1"/>
            <a:r>
              <a:rPr lang="en-US" sz="1400" dirty="0"/>
              <a:t>Decision Matrix for HIPAA: Online “test” to determine if a specific Collaborative Supervision services qualifies for coverage.</a:t>
            </a:r>
          </a:p>
          <a:p>
            <a:pPr lvl="1"/>
            <a:endParaRPr lang="en-US" sz="1400" dirty="0"/>
          </a:p>
          <a:p>
            <a:pPr marL="504851" lvl="1" indent="0">
              <a:buNone/>
            </a:pPr>
            <a:endParaRPr lang="en-US" sz="1400" dirty="0"/>
          </a:p>
          <a:p>
            <a:r>
              <a:rPr lang="en-US" sz="2400" dirty="0"/>
              <a:t>http://hhs.gov/ocr/hipaa/smallbusiness.html</a:t>
            </a:r>
          </a:p>
        </p:txBody>
      </p:sp>
    </p:spTree>
    <p:extLst>
      <p:ext uri="{BB962C8B-B14F-4D97-AF65-F5344CB8AC3E}">
        <p14:creationId xmlns:p14="http://schemas.microsoft.com/office/powerpoint/2010/main" val="129819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0"/>
            <a:ext cx="7406640" cy="960120"/>
          </a:xfrm>
        </p:spPr>
        <p:txBody>
          <a:bodyPr>
            <a:normAutofit/>
          </a:bodyPr>
          <a:lstStyle/>
          <a:p>
            <a:r>
              <a:rPr lang="en-US" sz="2700" dirty="0">
                <a:solidFill>
                  <a:schemeClr val="tx1"/>
                </a:solidFill>
              </a:rPr>
              <a:t>National Provider Identifier (NPI) Benefits and Usage</a:t>
            </a:r>
          </a:p>
        </p:txBody>
      </p:sp>
      <p:sp>
        <p:nvSpPr>
          <p:cNvPr id="3" name="Content Placeholder 2"/>
          <p:cNvSpPr>
            <a:spLocks noGrp="1"/>
          </p:cNvSpPr>
          <p:nvPr>
            <p:ph idx="1"/>
          </p:nvPr>
        </p:nvSpPr>
        <p:spPr/>
        <p:txBody>
          <a:bodyPr>
            <a:normAutofit/>
          </a:bodyPr>
          <a:lstStyle/>
          <a:p>
            <a:pPr marL="0" indent="0">
              <a:buNone/>
            </a:pPr>
            <a:endParaRPr lang="en-US" sz="2700" dirty="0"/>
          </a:p>
          <a:p>
            <a:pPr marL="0" indent="0">
              <a:buNone/>
            </a:pPr>
            <a:endParaRPr lang="en-US" sz="3800" dirty="0"/>
          </a:p>
          <a:p>
            <a:pPr marL="0" indent="0">
              <a:buNone/>
            </a:pPr>
            <a:endParaRPr lang="en-US" sz="3800" dirty="0"/>
          </a:p>
          <a:p>
            <a:pPr marL="0" indent="0">
              <a:buNone/>
            </a:pPr>
            <a:r>
              <a:rPr lang="en-US" sz="3800" dirty="0"/>
              <a:t> </a:t>
            </a:r>
            <a:endParaRPr lang="en-US" sz="1900" dirty="0"/>
          </a:p>
          <a:p>
            <a:pPr marL="0" indent="0">
              <a:buNone/>
            </a:pPr>
            <a:endParaRPr lang="en-US" sz="3800" dirty="0"/>
          </a:p>
        </p:txBody>
      </p:sp>
      <p:pic>
        <p:nvPicPr>
          <p:cNvPr id="4" name="Picture 6"/>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bwMode="black">
          <a:xfrm>
            <a:off x="152401" y="942345"/>
            <a:ext cx="7955280" cy="5227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652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0"/>
            <a:ext cx="7406640" cy="746760"/>
          </a:xfrm>
        </p:spPr>
        <p:txBody>
          <a:bodyPr>
            <a:normAutofit/>
          </a:bodyPr>
          <a:lstStyle/>
          <a:p>
            <a:r>
              <a:rPr lang="en-US" sz="3000" dirty="0"/>
              <a:t>National Provider Identifier</a:t>
            </a:r>
          </a:p>
        </p:txBody>
      </p:sp>
      <p:sp>
        <p:nvSpPr>
          <p:cNvPr id="3" name="Content Placeholder 2"/>
          <p:cNvSpPr>
            <a:spLocks noGrp="1"/>
          </p:cNvSpPr>
          <p:nvPr>
            <p:ph idx="1"/>
          </p:nvPr>
        </p:nvSpPr>
        <p:spPr>
          <a:xfrm>
            <a:off x="0" y="853440"/>
            <a:ext cx="8229600" cy="5547360"/>
          </a:xfrm>
        </p:spPr>
        <p:txBody>
          <a:bodyPr>
            <a:normAutofit fontScale="85000" lnSpcReduction="20000"/>
          </a:bodyPr>
          <a:lstStyle/>
          <a:p>
            <a:pPr marL="118323" indent="0">
              <a:buNone/>
            </a:pPr>
            <a:r>
              <a:rPr lang="en-US" dirty="0">
                <a:solidFill>
                  <a:schemeClr val="tx1"/>
                </a:solidFill>
              </a:rPr>
              <a:t>In order to file an electronic claim to a third party payer, whether private insurance or Medicaid, you need your own National Provider Identifier (NPI).</a:t>
            </a:r>
          </a:p>
          <a:p>
            <a:pPr marL="0" indent="0">
              <a:buNone/>
            </a:pPr>
            <a:endParaRPr lang="en-US" dirty="0">
              <a:solidFill>
                <a:schemeClr val="tx1"/>
              </a:solidFill>
            </a:endParaRPr>
          </a:p>
          <a:p>
            <a:pPr marL="118323" indent="0">
              <a:buNone/>
            </a:pPr>
            <a:r>
              <a:rPr lang="en-US" dirty="0">
                <a:solidFill>
                  <a:schemeClr val="tx1"/>
                </a:solidFill>
              </a:rPr>
              <a:t>An NPI is a 10 digit number, assigned for free by the federal government,  that serves as a permanent identifier of you as a healthcare provider, even if you move or are relicensed in a different profession.  </a:t>
            </a:r>
          </a:p>
          <a:p>
            <a:pPr marL="118323" indent="0">
              <a:buNone/>
            </a:pPr>
            <a:endParaRPr lang="en-US" dirty="0"/>
          </a:p>
          <a:p>
            <a:pPr marL="118323" indent="0">
              <a:buNone/>
            </a:pPr>
            <a:r>
              <a:rPr lang="en-US" dirty="0">
                <a:solidFill>
                  <a:schemeClr val="tx1"/>
                </a:solidFill>
              </a:rPr>
              <a:t>G</a:t>
            </a:r>
            <a:r>
              <a:rPr lang="en-US" dirty="0" smtClean="0">
                <a:solidFill>
                  <a:schemeClr val="tx1"/>
                </a:solidFill>
              </a:rPr>
              <a:t>ood </a:t>
            </a:r>
            <a:r>
              <a:rPr lang="en-US" dirty="0">
                <a:solidFill>
                  <a:schemeClr val="tx1"/>
                </a:solidFill>
              </a:rPr>
              <a:t>idea to apply for the free NPI </a:t>
            </a:r>
            <a:r>
              <a:rPr lang="en-US" dirty="0" smtClean="0">
                <a:solidFill>
                  <a:schemeClr val="tx1"/>
                </a:solidFill>
              </a:rPr>
              <a:t>even if you do not bil</a:t>
            </a:r>
            <a:r>
              <a:rPr lang="en-US" dirty="0" smtClean="0"/>
              <a:t>l third parties directly you can apply </a:t>
            </a:r>
            <a:r>
              <a:rPr lang="en-US" dirty="0" smtClean="0">
                <a:solidFill>
                  <a:schemeClr val="tx1"/>
                </a:solidFill>
              </a:rPr>
              <a:t>anyway </a:t>
            </a:r>
            <a:r>
              <a:rPr lang="en-US" dirty="0">
                <a:solidFill>
                  <a:schemeClr val="tx1"/>
                </a:solidFill>
              </a:rPr>
              <a:t>because it may facilitate billing actually submitted by a health department or other entity for services that you provided. </a:t>
            </a:r>
            <a:endParaRPr lang="en-US" dirty="0" smtClean="0">
              <a:solidFill>
                <a:schemeClr val="tx1"/>
              </a:solidFill>
            </a:endParaRPr>
          </a:p>
          <a:p>
            <a:pPr marL="0" indent="0">
              <a:buNone/>
            </a:pPr>
            <a:endParaRPr lang="en-US" dirty="0">
              <a:solidFill>
                <a:schemeClr val="tx1"/>
              </a:solidFill>
            </a:endParaRPr>
          </a:p>
          <a:p>
            <a:pPr marL="118323" indent="0">
              <a:buNone/>
            </a:pPr>
            <a:r>
              <a:rPr lang="en-US" sz="1500" dirty="0">
                <a:solidFill>
                  <a:schemeClr val="tx1"/>
                </a:solidFill>
              </a:rPr>
              <a:t>For more information about the NPI and how to obtain one, please visit the NPPES website or </a:t>
            </a:r>
            <a:endParaRPr lang="en-US" sz="1500" dirty="0" smtClean="0">
              <a:solidFill>
                <a:schemeClr val="tx1"/>
              </a:solidFill>
            </a:endParaRPr>
          </a:p>
          <a:p>
            <a:pPr marL="118323" indent="0">
              <a:buNone/>
            </a:pPr>
            <a:endParaRPr lang="en-US" sz="1600" dirty="0"/>
          </a:p>
          <a:p>
            <a:pPr marL="118323" indent="0">
              <a:buNone/>
            </a:pPr>
            <a:r>
              <a:rPr lang="en-US" sz="2600" dirty="0"/>
              <a:t>https://nppes.cms.hhs.gov/NPPES/StaticForward.do?forward=static.npistart or contact NPPES directly by phone at (800) 465-3203.</a:t>
            </a:r>
          </a:p>
          <a:p>
            <a:endParaRPr lang="en-US" dirty="0"/>
          </a:p>
          <a:p>
            <a:endParaRPr lang="en-US" dirty="0"/>
          </a:p>
        </p:txBody>
      </p:sp>
    </p:spTree>
    <p:extLst>
      <p:ext uri="{BB962C8B-B14F-4D97-AF65-F5344CB8AC3E}">
        <p14:creationId xmlns:p14="http://schemas.microsoft.com/office/powerpoint/2010/main" val="350293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Income Considerations</a:t>
            </a:r>
            <a:endParaRPr lang="en-US" dirty="0">
              <a:solidFill>
                <a:schemeClr val="tx1"/>
              </a:solidFill>
            </a:endParaRPr>
          </a:p>
        </p:txBody>
      </p:sp>
      <p:sp>
        <p:nvSpPr>
          <p:cNvPr id="3" name="Content Placeholder 2"/>
          <p:cNvSpPr>
            <a:spLocks noGrp="1"/>
          </p:cNvSpPr>
          <p:nvPr>
            <p:ph idx="1"/>
          </p:nvPr>
        </p:nvSpPr>
        <p:spPr>
          <a:xfrm>
            <a:off x="0" y="1493520"/>
            <a:ext cx="8229600" cy="4907280"/>
          </a:xfrm>
        </p:spPr>
        <p:txBody>
          <a:bodyPr>
            <a:normAutofit lnSpcReduction="10000"/>
          </a:bodyPr>
          <a:lstStyle/>
          <a:p>
            <a:pPr marL="118323" indent="0" algn="ctr">
              <a:buNone/>
            </a:pPr>
            <a:r>
              <a:rPr lang="en-US" dirty="0" smtClean="0"/>
              <a:t>Possibilities to Discuss within the Agreement:</a:t>
            </a:r>
          </a:p>
          <a:p>
            <a:pPr marL="118323" indent="0" algn="ctr">
              <a:buNone/>
            </a:pPr>
            <a:endParaRPr lang="en-US" dirty="0" smtClean="0"/>
          </a:p>
          <a:p>
            <a:pPr marL="118323" indent="0">
              <a:buNone/>
            </a:pPr>
            <a:r>
              <a:rPr lang="en-US" dirty="0" smtClean="0"/>
              <a:t>Obtain Wage from Collaborating Dentist</a:t>
            </a:r>
          </a:p>
          <a:p>
            <a:pPr marL="118323" indent="0">
              <a:buNone/>
            </a:pPr>
            <a:endParaRPr lang="en-US" dirty="0"/>
          </a:p>
          <a:p>
            <a:pPr marL="118323" indent="0">
              <a:buNone/>
            </a:pPr>
            <a:r>
              <a:rPr lang="en-US" dirty="0" smtClean="0"/>
              <a:t>Self- Employed and Contract Basis</a:t>
            </a:r>
          </a:p>
          <a:p>
            <a:pPr marL="118323" indent="0">
              <a:buNone/>
            </a:pPr>
            <a:endParaRPr lang="en-US" dirty="0" smtClean="0"/>
          </a:p>
          <a:p>
            <a:pPr marL="118323" indent="0">
              <a:buNone/>
            </a:pPr>
            <a:r>
              <a:rPr lang="en-US" dirty="0" smtClean="0"/>
              <a:t>Receive Percentage of Services Provided </a:t>
            </a:r>
          </a:p>
          <a:p>
            <a:pPr marL="118323" indent="0">
              <a:buNone/>
            </a:pPr>
            <a:r>
              <a:rPr lang="en-US" dirty="0"/>
              <a:t>	</a:t>
            </a:r>
            <a:r>
              <a:rPr lang="en-US" dirty="0" smtClean="0"/>
              <a:t>If Medicaid, DDS </a:t>
            </a:r>
            <a:r>
              <a:rPr lang="en-US" dirty="0" smtClean="0"/>
              <a:t>is willing</a:t>
            </a:r>
            <a:r>
              <a:rPr lang="en-US" dirty="0" smtClean="0"/>
              <a:t> </a:t>
            </a:r>
            <a:r>
              <a:rPr lang="en-US" dirty="0" smtClean="0"/>
              <a:t>to submit CMS </a:t>
            </a:r>
            <a:r>
              <a:rPr lang="en-US" dirty="0" smtClean="0"/>
              <a:t>416 	(Medicaid form for reimbursement) </a:t>
            </a:r>
          </a:p>
          <a:p>
            <a:pPr marL="118323" indent="0">
              <a:buNone/>
            </a:pPr>
            <a:endParaRPr lang="en-US" dirty="0" smtClean="0"/>
          </a:p>
          <a:p>
            <a:pPr marL="118323" indent="0">
              <a:buNone/>
            </a:pPr>
            <a:r>
              <a:rPr lang="en-US" dirty="0" smtClean="0"/>
              <a:t>Volunteer Basis</a:t>
            </a:r>
          </a:p>
          <a:p>
            <a:pPr marL="118323" indent="0">
              <a:buNone/>
            </a:pPr>
            <a:endParaRPr lang="en-US" dirty="0"/>
          </a:p>
        </p:txBody>
      </p:sp>
    </p:spTree>
    <p:extLst>
      <p:ext uri="{BB962C8B-B14F-4D97-AF65-F5344CB8AC3E}">
        <p14:creationId xmlns:p14="http://schemas.microsoft.com/office/powerpoint/2010/main" val="181024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1"/>
            <a:ext cx="7406640" cy="693420"/>
          </a:xfrm>
        </p:spPr>
        <p:txBody>
          <a:bodyPr>
            <a:normAutofit/>
          </a:bodyPr>
          <a:lstStyle/>
          <a:p>
            <a:r>
              <a:rPr lang="en-US" dirty="0" smtClean="0">
                <a:solidFill>
                  <a:schemeClr val="tx1"/>
                </a:solidFill>
              </a:rPr>
              <a:t>Tax Implications</a:t>
            </a:r>
            <a:endParaRPr lang="en-US" dirty="0">
              <a:solidFill>
                <a:schemeClr val="tx1"/>
              </a:solidFill>
            </a:endParaRPr>
          </a:p>
        </p:txBody>
      </p:sp>
      <p:sp>
        <p:nvSpPr>
          <p:cNvPr id="3" name="Content Placeholder 2"/>
          <p:cNvSpPr>
            <a:spLocks noGrp="1"/>
          </p:cNvSpPr>
          <p:nvPr>
            <p:ph idx="1"/>
          </p:nvPr>
        </p:nvSpPr>
        <p:spPr>
          <a:xfrm>
            <a:off x="0" y="853440"/>
            <a:ext cx="8229600" cy="5547360"/>
          </a:xfrm>
        </p:spPr>
        <p:txBody>
          <a:bodyPr>
            <a:normAutofit/>
          </a:bodyPr>
          <a:lstStyle/>
          <a:p>
            <a:pPr marL="0" indent="0">
              <a:buNone/>
            </a:pPr>
            <a:r>
              <a:rPr lang="en-US" sz="1900" dirty="0"/>
              <a:t>Tax Implications of employment status under: Self-employment</a:t>
            </a:r>
          </a:p>
          <a:p>
            <a:pPr marL="0" indent="0">
              <a:buNone/>
            </a:pPr>
            <a:endParaRPr lang="en-US" sz="1900" dirty="0"/>
          </a:p>
          <a:p>
            <a:r>
              <a:rPr lang="en-US" sz="1900" dirty="0"/>
              <a:t>IRS self-employment tax- (quoted from IRS)</a:t>
            </a:r>
          </a:p>
          <a:p>
            <a:endParaRPr lang="en-US" sz="1900" dirty="0"/>
          </a:p>
          <a:p>
            <a:r>
              <a:rPr lang="en-US" sz="1900" dirty="0"/>
              <a:t>If the hygienist is reimbursed for her services as an independent contractor, rather than an employee with taxes takes out, the IRS will expect regular “self-employment” taxes and hygienist may be responsible for paying your own social security and federal and state income taxes directly to the government.  </a:t>
            </a:r>
          </a:p>
          <a:p>
            <a:pPr marL="0" indent="0">
              <a:buNone/>
            </a:pPr>
            <a:r>
              <a:rPr lang="en-US" sz="1900" dirty="0"/>
              <a:t> </a:t>
            </a:r>
          </a:p>
          <a:p>
            <a:r>
              <a:rPr lang="en-US" sz="1900" dirty="0"/>
              <a:t>Check with IRS website and an accountant to determine if expenses incurred in a Collaborative Agreement volunteering in community settings are tax deductible.</a:t>
            </a:r>
          </a:p>
          <a:p>
            <a:endParaRPr lang="en-US" sz="1900" dirty="0"/>
          </a:p>
          <a:p>
            <a:pPr marL="0" indent="0">
              <a:buNone/>
            </a:pPr>
            <a:r>
              <a:rPr lang="en-US" sz="1900" dirty="0">
                <a:hlinkClick r:id="rId2"/>
              </a:rPr>
              <a:t>	</a:t>
            </a:r>
            <a:r>
              <a:rPr lang="en-US" sz="2400" dirty="0">
                <a:hlinkClick r:id="rId2"/>
              </a:rPr>
              <a:t>http://www.irs.gov/business/small/index.html</a:t>
            </a:r>
            <a:endParaRPr lang="en-US" sz="2400" dirty="0"/>
          </a:p>
          <a:p>
            <a:pPr marL="0" indent="0">
              <a:buNone/>
            </a:pPr>
            <a:endParaRPr lang="en-US" sz="1900" dirty="0"/>
          </a:p>
        </p:txBody>
      </p:sp>
    </p:spTree>
    <p:extLst>
      <p:ext uri="{BB962C8B-B14F-4D97-AF65-F5344CB8AC3E}">
        <p14:creationId xmlns:p14="http://schemas.microsoft.com/office/powerpoint/2010/main" val="381799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0"/>
            <a:ext cx="7406640" cy="800100"/>
          </a:xfrm>
        </p:spPr>
        <p:txBody>
          <a:bodyPr>
            <a:normAutofit/>
          </a:bodyPr>
          <a:lstStyle/>
          <a:p>
            <a:r>
              <a:rPr lang="en-US" dirty="0" smtClean="0">
                <a:solidFill>
                  <a:schemeClr val="tx1"/>
                </a:solidFill>
              </a:rPr>
              <a:t>Liability Insurance </a:t>
            </a:r>
            <a:endParaRPr lang="en-US" dirty="0">
              <a:solidFill>
                <a:schemeClr val="tx1"/>
              </a:solidFill>
            </a:endParaRPr>
          </a:p>
        </p:txBody>
      </p:sp>
      <p:sp>
        <p:nvSpPr>
          <p:cNvPr id="3" name="Content Placeholder 2"/>
          <p:cNvSpPr>
            <a:spLocks noGrp="1"/>
          </p:cNvSpPr>
          <p:nvPr>
            <p:ph idx="1"/>
          </p:nvPr>
        </p:nvSpPr>
        <p:spPr>
          <a:xfrm>
            <a:off x="0" y="853441"/>
            <a:ext cx="8229600" cy="5173980"/>
          </a:xfrm>
        </p:spPr>
        <p:txBody>
          <a:bodyPr>
            <a:normAutofit fontScale="70000" lnSpcReduction="20000"/>
          </a:bodyPr>
          <a:lstStyle/>
          <a:p>
            <a:pPr marL="0" indent="0" algn="ctr">
              <a:buNone/>
            </a:pPr>
            <a:r>
              <a:rPr lang="en-US" dirty="0">
                <a:solidFill>
                  <a:schemeClr val="tx1"/>
                </a:solidFill>
              </a:rPr>
              <a:t>Why you need professional liability insurance</a:t>
            </a:r>
            <a:r>
              <a:rPr lang="en-US" dirty="0" smtClean="0">
                <a:solidFill>
                  <a:schemeClr val="tx1"/>
                </a:solidFill>
              </a:rPr>
              <a:t>!</a:t>
            </a:r>
          </a:p>
          <a:p>
            <a:pPr marL="0" indent="0" algn="ctr">
              <a:buNone/>
            </a:pPr>
            <a:endParaRPr lang="en-US" dirty="0">
              <a:solidFill>
                <a:schemeClr val="tx1"/>
              </a:solidFill>
            </a:endParaRPr>
          </a:p>
          <a:p>
            <a:pPr marL="118323" indent="0">
              <a:buNone/>
            </a:pPr>
            <a:r>
              <a:rPr lang="en-US" dirty="0">
                <a:solidFill>
                  <a:schemeClr val="tx1"/>
                </a:solidFill>
              </a:rPr>
              <a:t>Insurance coverage held by the employer is written to protect the employer and patients served by the employer.  Individual employees have limited protection and limited access to the legal defense services provided to the policy holder. </a:t>
            </a:r>
          </a:p>
          <a:p>
            <a:endParaRPr lang="en-US" dirty="0">
              <a:solidFill>
                <a:schemeClr val="tx1"/>
              </a:solidFill>
            </a:endParaRPr>
          </a:p>
          <a:p>
            <a:pPr marL="118323" indent="0">
              <a:buNone/>
            </a:pPr>
            <a:r>
              <a:rPr lang="en-US" dirty="0">
                <a:solidFill>
                  <a:schemeClr val="tx1"/>
                </a:solidFill>
              </a:rPr>
              <a:t>If you are self-employed you need individual protection for yourself and your business even more so. </a:t>
            </a:r>
            <a:endParaRPr lang="en-US" dirty="0" smtClean="0">
              <a:solidFill>
                <a:schemeClr val="tx1"/>
              </a:solidFill>
            </a:endParaRPr>
          </a:p>
          <a:p>
            <a:pPr marL="118323" indent="0">
              <a:buNone/>
            </a:pPr>
            <a:endParaRPr lang="en-US" dirty="0" smtClean="0">
              <a:solidFill>
                <a:schemeClr val="tx1"/>
              </a:solidFill>
            </a:endParaRPr>
          </a:p>
          <a:p>
            <a:pPr marL="118323" indent="0">
              <a:buNone/>
            </a:pPr>
            <a:r>
              <a:rPr lang="en-US" dirty="0"/>
              <a:t>I</a:t>
            </a:r>
            <a:r>
              <a:rPr lang="en-US" dirty="0" smtClean="0"/>
              <a:t>nsurance </a:t>
            </a:r>
            <a:r>
              <a:rPr lang="en-US" dirty="0"/>
              <a:t>protects hygienists and Collaborative Supervision sites against claims made in </a:t>
            </a:r>
            <a:r>
              <a:rPr lang="en-US" dirty="0" smtClean="0"/>
              <a:t>conjunction</a:t>
            </a:r>
            <a:r>
              <a:rPr lang="en-US" dirty="0" smtClean="0"/>
              <a:t>.  Please discuss CS intent with Insurance agent!</a:t>
            </a:r>
            <a:endParaRPr lang="en-US" dirty="0" smtClean="0"/>
          </a:p>
          <a:p>
            <a:pPr marL="118323" indent="0">
              <a:buNone/>
            </a:pPr>
            <a:endParaRPr lang="en-US" dirty="0"/>
          </a:p>
          <a:p>
            <a:pPr marL="118323" indent="0">
              <a:buNone/>
            </a:pPr>
            <a:r>
              <a:rPr lang="en-US" dirty="0" smtClean="0">
                <a:solidFill>
                  <a:schemeClr val="tx1"/>
                </a:solidFill>
              </a:rPr>
              <a:t>Professional </a:t>
            </a:r>
            <a:r>
              <a:rPr lang="en-US" dirty="0">
                <a:solidFill>
                  <a:schemeClr val="tx1"/>
                </a:solidFill>
              </a:rPr>
              <a:t>liability insurance coverage is generally restricted to matters relating to patient care -  it will not cover loss or damage to equipment, general negligence issues or other matters. </a:t>
            </a:r>
          </a:p>
          <a:p>
            <a:endParaRPr lang="en-US" dirty="0">
              <a:solidFill>
                <a:schemeClr val="tx1"/>
              </a:solidFill>
            </a:endParaRPr>
          </a:p>
          <a:p>
            <a:pPr marL="118323" indent="0">
              <a:buNone/>
            </a:pPr>
            <a:r>
              <a:rPr lang="en-US" sz="1500" dirty="0">
                <a:solidFill>
                  <a:schemeClr val="tx1"/>
                </a:solidFill>
              </a:rPr>
              <a:t>ADHA offers great information on professional liability and other types of insurance for self-employed dental hygienists, as well as equipment replacement insurance at</a:t>
            </a:r>
            <a:r>
              <a:rPr lang="en-US" sz="1500" dirty="0" smtClean="0">
                <a:solidFill>
                  <a:schemeClr val="tx1"/>
                </a:solidFill>
              </a:rPr>
              <a:t>:</a:t>
            </a:r>
          </a:p>
          <a:p>
            <a:endParaRPr lang="en-US" sz="1900" dirty="0"/>
          </a:p>
          <a:p>
            <a:pPr marL="0" indent="0" algn="ctr">
              <a:buNone/>
            </a:pPr>
            <a:r>
              <a:rPr lang="en-US" sz="2600" dirty="0">
                <a:hlinkClick r:id="rId2"/>
              </a:rPr>
              <a:t>https://www.personal-plans.com/adha/welcome.do</a:t>
            </a:r>
            <a:endParaRPr lang="en-US" sz="2600" dirty="0"/>
          </a:p>
          <a:p>
            <a:pPr marL="0" indent="0">
              <a:buNone/>
            </a:pPr>
            <a:endParaRPr lang="en-US" sz="1900" dirty="0"/>
          </a:p>
          <a:p>
            <a:pPr marL="0" indent="0">
              <a:buNone/>
            </a:pPr>
            <a:endParaRPr lang="en-US" sz="1900" dirty="0"/>
          </a:p>
          <a:p>
            <a:endParaRPr lang="en-US" dirty="0"/>
          </a:p>
        </p:txBody>
      </p:sp>
    </p:spTree>
    <p:extLst>
      <p:ext uri="{BB962C8B-B14F-4D97-AF65-F5344CB8AC3E}">
        <p14:creationId xmlns:p14="http://schemas.microsoft.com/office/powerpoint/2010/main" val="107362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Liability Insurance</a:t>
            </a:r>
            <a:endParaRPr lang="en-US" dirty="0">
              <a:solidFill>
                <a:schemeClr val="tx1"/>
              </a:solidFill>
            </a:endParaRPr>
          </a:p>
        </p:txBody>
      </p:sp>
      <p:sp>
        <p:nvSpPr>
          <p:cNvPr id="3" name="Content Placeholder 2"/>
          <p:cNvSpPr>
            <a:spLocks noGrp="1"/>
          </p:cNvSpPr>
          <p:nvPr>
            <p:ph idx="1"/>
          </p:nvPr>
        </p:nvSpPr>
        <p:spPr/>
        <p:txBody>
          <a:bodyPr>
            <a:normAutofit/>
          </a:bodyPr>
          <a:lstStyle/>
          <a:p>
            <a:pPr marL="0" indent="0" algn="ctr">
              <a:buNone/>
            </a:pPr>
            <a:r>
              <a:rPr lang="en-US" dirty="0"/>
              <a:t>Two sources to explore:</a:t>
            </a:r>
          </a:p>
          <a:p>
            <a:pPr marL="0" indent="0">
              <a:buNone/>
            </a:pPr>
            <a:endParaRPr lang="en-US" dirty="0"/>
          </a:p>
          <a:p>
            <a:pPr marL="0" indent="0">
              <a:buNone/>
            </a:pPr>
            <a:r>
              <a:rPr lang="en-US" dirty="0"/>
              <a:t>Marsh Affinity Group Services</a:t>
            </a:r>
          </a:p>
          <a:p>
            <a:pPr marL="0" indent="0">
              <a:buNone/>
            </a:pPr>
            <a:r>
              <a:rPr lang="en-US" dirty="0"/>
              <a:t>https://www.proliability.com/ahc/homePage.do?PromoReqCode=googledenthyg1</a:t>
            </a:r>
          </a:p>
          <a:p>
            <a:pPr marL="0" indent="0">
              <a:buNone/>
            </a:pPr>
            <a:endParaRPr lang="en-US" dirty="0"/>
          </a:p>
          <a:p>
            <a:pPr marL="0" indent="0">
              <a:buNone/>
            </a:pPr>
            <a:r>
              <a:rPr lang="en-US" dirty="0"/>
              <a:t>Health Providers Services Organization (HPSO)</a:t>
            </a:r>
          </a:p>
          <a:p>
            <a:pPr marL="0" indent="0">
              <a:buNone/>
            </a:pPr>
            <a:r>
              <a:rPr lang="en-US" dirty="0"/>
              <a:t>http://www.hpso.com </a:t>
            </a:r>
          </a:p>
          <a:p>
            <a:endParaRPr lang="en-US" dirty="0"/>
          </a:p>
        </p:txBody>
      </p:sp>
    </p:spTree>
    <p:extLst>
      <p:ext uri="{BB962C8B-B14F-4D97-AF65-F5344CB8AC3E}">
        <p14:creationId xmlns:p14="http://schemas.microsoft.com/office/powerpoint/2010/main" val="264873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1"/>
            <a:ext cx="7406640" cy="1280160"/>
          </a:xfrm>
        </p:spPr>
        <p:txBody>
          <a:bodyPr/>
          <a:lstStyle/>
          <a:p>
            <a:r>
              <a:rPr lang="en-US" dirty="0" smtClean="0">
                <a:solidFill>
                  <a:schemeClr val="tx1"/>
                </a:solidFill>
              </a:rPr>
              <a:t>Professional Liability Insurance</a:t>
            </a:r>
            <a:endParaRPr lang="en-US" dirty="0">
              <a:solidFill>
                <a:schemeClr val="tx1"/>
              </a:solidFill>
            </a:endParaRPr>
          </a:p>
        </p:txBody>
      </p:sp>
      <p:sp>
        <p:nvSpPr>
          <p:cNvPr id="3" name="Content Placeholder 2"/>
          <p:cNvSpPr>
            <a:spLocks noGrp="1"/>
          </p:cNvSpPr>
          <p:nvPr>
            <p:ph idx="1"/>
          </p:nvPr>
        </p:nvSpPr>
        <p:spPr>
          <a:xfrm>
            <a:off x="411480" y="1280167"/>
            <a:ext cx="7406640" cy="4437593"/>
          </a:xfrm>
        </p:spPr>
        <p:txBody>
          <a:bodyPr>
            <a:noAutofit/>
          </a:bodyPr>
          <a:lstStyle/>
          <a:p>
            <a:pPr marL="2760905" lvl="7" indent="0">
              <a:buNone/>
            </a:pPr>
            <a:endParaRPr lang="en-US" sz="1400" dirty="0"/>
          </a:p>
          <a:p>
            <a:r>
              <a:rPr lang="en-US" dirty="0" smtClean="0">
                <a:solidFill>
                  <a:schemeClr val="tx1"/>
                </a:solidFill>
                <a:latin typeface="+mn-lt"/>
              </a:rPr>
              <a:t>It </a:t>
            </a:r>
            <a:r>
              <a:rPr lang="en-US" dirty="0">
                <a:solidFill>
                  <a:schemeClr val="tx1"/>
                </a:solidFill>
                <a:latin typeface="+mn-lt"/>
              </a:rPr>
              <a:t>is in addition to whatever coverage hygienists </a:t>
            </a:r>
            <a:r>
              <a:rPr lang="en-US" dirty="0" smtClean="0">
                <a:solidFill>
                  <a:schemeClr val="tx1"/>
                </a:solidFill>
                <a:latin typeface="+mn-lt"/>
              </a:rPr>
              <a:t>may have </a:t>
            </a:r>
            <a:r>
              <a:rPr lang="en-US" dirty="0">
                <a:solidFill>
                  <a:schemeClr val="tx1"/>
                </a:solidFill>
                <a:latin typeface="+mn-lt"/>
              </a:rPr>
              <a:t>with </a:t>
            </a:r>
            <a:r>
              <a:rPr lang="en-US" dirty="0" smtClean="0">
                <a:solidFill>
                  <a:schemeClr val="tx1"/>
                </a:solidFill>
                <a:latin typeface="+mn-lt"/>
              </a:rPr>
              <a:t>employers</a:t>
            </a:r>
            <a:r>
              <a:rPr lang="en-US" dirty="0">
                <a:solidFill>
                  <a:schemeClr val="tx1"/>
                </a:solidFill>
                <a:latin typeface="+mn-lt"/>
              </a:rPr>
              <a:t>. </a:t>
            </a:r>
            <a:endParaRPr lang="en-US" dirty="0" smtClean="0">
              <a:solidFill>
                <a:schemeClr val="tx1"/>
              </a:solidFill>
              <a:latin typeface="+mn-lt"/>
            </a:endParaRPr>
          </a:p>
          <a:p>
            <a:r>
              <a:rPr lang="en-US" dirty="0" smtClean="0">
                <a:solidFill>
                  <a:schemeClr val="tx1"/>
                </a:solidFill>
                <a:latin typeface="+mn-lt"/>
              </a:rPr>
              <a:t>Hygienists in </a:t>
            </a:r>
            <a:r>
              <a:rPr lang="en-US" dirty="0">
                <a:solidFill>
                  <a:schemeClr val="tx1"/>
                </a:solidFill>
                <a:latin typeface="+mn-lt"/>
              </a:rPr>
              <a:t>a </a:t>
            </a:r>
            <a:r>
              <a:rPr lang="en-US" dirty="0" smtClean="0">
                <a:solidFill>
                  <a:schemeClr val="tx1"/>
                </a:solidFill>
                <a:latin typeface="+mn-lt"/>
              </a:rPr>
              <a:t>self-employed environment, should </a:t>
            </a:r>
            <a:r>
              <a:rPr lang="en-US" dirty="0">
                <a:solidFill>
                  <a:schemeClr val="tx1"/>
                </a:solidFill>
                <a:latin typeface="+mn-lt"/>
              </a:rPr>
              <a:t>carry professional liability coverage self-employed and </a:t>
            </a:r>
            <a:r>
              <a:rPr lang="en-US" dirty="0" smtClean="0">
                <a:solidFill>
                  <a:schemeClr val="tx1"/>
                </a:solidFill>
                <a:latin typeface="+mn-lt"/>
              </a:rPr>
              <a:t>employed situations. </a:t>
            </a:r>
          </a:p>
          <a:p>
            <a:pPr>
              <a:buFont typeface="Wingdings" pitchFamily="2" charset="2"/>
              <a:buChar char="§"/>
            </a:pPr>
            <a:r>
              <a:rPr lang="en-US" dirty="0" smtClean="0">
                <a:solidFill>
                  <a:schemeClr val="tx1"/>
                </a:solidFill>
                <a:latin typeface="+mn-lt"/>
              </a:rPr>
              <a:t>The insurance </a:t>
            </a:r>
            <a:r>
              <a:rPr lang="en-US" dirty="0">
                <a:solidFill>
                  <a:schemeClr val="tx1"/>
                </a:solidFill>
                <a:latin typeface="+mn-lt"/>
              </a:rPr>
              <a:t>application has a section for checking off both types of </a:t>
            </a:r>
            <a:r>
              <a:rPr lang="en-US" dirty="0" smtClean="0">
                <a:solidFill>
                  <a:schemeClr val="tx1"/>
                </a:solidFill>
                <a:latin typeface="+mn-lt"/>
              </a:rPr>
              <a:t>employment.</a:t>
            </a:r>
            <a:endParaRPr lang="en-US" sz="2200" dirty="0"/>
          </a:p>
        </p:txBody>
      </p:sp>
    </p:spTree>
    <p:extLst>
      <p:ext uri="{BB962C8B-B14F-4D97-AF65-F5344CB8AC3E}">
        <p14:creationId xmlns:p14="http://schemas.microsoft.com/office/powerpoint/2010/main" val="2688116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1"/>
            <a:ext cx="7406640" cy="693420"/>
          </a:xfrm>
        </p:spPr>
        <p:txBody>
          <a:bodyPr>
            <a:normAutofit/>
          </a:bodyPr>
          <a:lstStyle/>
          <a:p>
            <a:r>
              <a:rPr lang="en-US" dirty="0" smtClean="0">
                <a:solidFill>
                  <a:schemeClr val="tx1"/>
                </a:solidFill>
              </a:rPr>
              <a:t>Other Insurance</a:t>
            </a:r>
            <a:endParaRPr lang="en-US" dirty="0">
              <a:solidFill>
                <a:schemeClr val="tx1"/>
              </a:solidFill>
            </a:endParaRPr>
          </a:p>
        </p:txBody>
      </p:sp>
      <p:sp>
        <p:nvSpPr>
          <p:cNvPr id="3" name="Content Placeholder 2"/>
          <p:cNvSpPr>
            <a:spLocks noGrp="1"/>
          </p:cNvSpPr>
          <p:nvPr>
            <p:ph idx="1"/>
          </p:nvPr>
        </p:nvSpPr>
        <p:spPr>
          <a:xfrm>
            <a:off x="0" y="853441"/>
            <a:ext cx="8229600" cy="5369560"/>
          </a:xfrm>
        </p:spPr>
        <p:txBody>
          <a:bodyPr>
            <a:normAutofit fontScale="92500" lnSpcReduction="10000"/>
          </a:bodyPr>
          <a:lstStyle/>
          <a:p>
            <a:pPr marL="0" indent="0">
              <a:buNone/>
            </a:pPr>
            <a:r>
              <a:rPr lang="en-US" dirty="0" smtClean="0">
                <a:solidFill>
                  <a:schemeClr val="tx1"/>
                </a:solidFill>
              </a:rPr>
              <a:t>Coverage </a:t>
            </a:r>
            <a:r>
              <a:rPr lang="en-US" dirty="0">
                <a:solidFill>
                  <a:schemeClr val="tx1"/>
                </a:solidFill>
              </a:rPr>
              <a:t>for damage, loss and theft of equipment, tools and </a:t>
            </a:r>
            <a:r>
              <a:rPr lang="en-US" dirty="0" smtClean="0">
                <a:solidFill>
                  <a:schemeClr val="tx1"/>
                </a:solidFill>
              </a:rPr>
              <a:t>supplies</a:t>
            </a:r>
          </a:p>
          <a:p>
            <a:pPr marL="0" indent="0">
              <a:buNone/>
            </a:pPr>
            <a:endParaRPr lang="en-US" dirty="0">
              <a:solidFill>
                <a:schemeClr val="tx1"/>
              </a:solidFill>
            </a:endParaRPr>
          </a:p>
          <a:p>
            <a:r>
              <a:rPr lang="en-US" dirty="0">
                <a:solidFill>
                  <a:schemeClr val="tx1"/>
                </a:solidFill>
              </a:rPr>
              <a:t>Laws governing </a:t>
            </a:r>
            <a:r>
              <a:rPr lang="en-US" dirty="0" smtClean="0">
                <a:solidFill>
                  <a:schemeClr val="tx1"/>
                </a:solidFill>
              </a:rPr>
              <a:t>Collaborative Supervision </a:t>
            </a:r>
            <a:r>
              <a:rPr lang="en-US" dirty="0">
                <a:solidFill>
                  <a:schemeClr val="tx1"/>
                </a:solidFill>
              </a:rPr>
              <a:t>do not require the hygienist to have insurance </a:t>
            </a:r>
            <a:r>
              <a:rPr lang="en-US" dirty="0" smtClean="0">
                <a:solidFill>
                  <a:schemeClr val="tx1"/>
                </a:solidFill>
              </a:rPr>
              <a:t>covering damage </a:t>
            </a:r>
            <a:r>
              <a:rPr lang="en-US" dirty="0">
                <a:solidFill>
                  <a:schemeClr val="tx1"/>
                </a:solidFill>
              </a:rPr>
              <a:t>and loss of instruments and equipment. </a:t>
            </a:r>
            <a:endParaRPr lang="en-US" dirty="0" smtClean="0">
              <a:solidFill>
                <a:schemeClr val="tx1"/>
              </a:solidFill>
            </a:endParaRPr>
          </a:p>
          <a:p>
            <a:endParaRPr lang="en-US" dirty="0" smtClean="0">
              <a:solidFill>
                <a:schemeClr val="tx1"/>
              </a:solidFill>
            </a:endParaRPr>
          </a:p>
          <a:p>
            <a:r>
              <a:rPr lang="en-US" dirty="0" smtClean="0">
                <a:solidFill>
                  <a:schemeClr val="tx1"/>
                </a:solidFill>
              </a:rPr>
              <a:t>It is </a:t>
            </a:r>
            <a:r>
              <a:rPr lang="en-US" dirty="0">
                <a:solidFill>
                  <a:schemeClr val="tx1"/>
                </a:solidFill>
              </a:rPr>
              <a:t>wise to make sure that loss or theft of supplies, instruments and </a:t>
            </a:r>
            <a:r>
              <a:rPr lang="en-US" dirty="0" smtClean="0">
                <a:solidFill>
                  <a:schemeClr val="tx1"/>
                </a:solidFill>
              </a:rPr>
              <a:t>equipment are </a:t>
            </a:r>
            <a:r>
              <a:rPr lang="en-US" dirty="0">
                <a:solidFill>
                  <a:schemeClr val="tx1"/>
                </a:solidFill>
              </a:rPr>
              <a:t>insured. Most insurance companies offering homeowners and renters </a:t>
            </a:r>
            <a:r>
              <a:rPr lang="en-US" dirty="0" smtClean="0">
                <a:solidFill>
                  <a:schemeClr val="tx1"/>
                </a:solidFill>
              </a:rPr>
              <a:t>insurance can </a:t>
            </a:r>
            <a:r>
              <a:rPr lang="en-US" dirty="0">
                <a:solidFill>
                  <a:schemeClr val="tx1"/>
                </a:solidFill>
              </a:rPr>
              <a:t>advise on the type of coverage and cost to cover business equipment</a:t>
            </a:r>
            <a:r>
              <a:rPr lang="en-US" dirty="0" smtClean="0">
                <a:solidFill>
                  <a:schemeClr val="tx1"/>
                </a:solidFill>
              </a:rPr>
              <a:t>.</a:t>
            </a:r>
          </a:p>
          <a:p>
            <a:pPr marL="0" indent="0">
              <a:buNone/>
            </a:pPr>
            <a:endParaRPr lang="en-US" dirty="0" smtClean="0">
              <a:solidFill>
                <a:schemeClr val="tx1"/>
              </a:solidFill>
            </a:endParaRPr>
          </a:p>
          <a:p>
            <a:r>
              <a:rPr lang="en-US" dirty="0" smtClean="0">
                <a:solidFill>
                  <a:schemeClr val="tx1"/>
                </a:solidFill>
              </a:rPr>
              <a:t>OPTION:    </a:t>
            </a:r>
            <a:r>
              <a:rPr lang="en-US" dirty="0" err="1" smtClean="0">
                <a:solidFill>
                  <a:schemeClr val="tx1"/>
                </a:solidFill>
              </a:rPr>
              <a:t>Lockton</a:t>
            </a:r>
            <a:r>
              <a:rPr lang="en-US" dirty="0" smtClean="0">
                <a:solidFill>
                  <a:schemeClr val="tx1"/>
                </a:solidFill>
              </a:rPr>
              <a:t> Insurance:</a:t>
            </a:r>
            <a:r>
              <a:rPr lang="en-US" dirty="0">
                <a:solidFill>
                  <a:schemeClr val="tx1"/>
                </a:solidFill>
              </a:rPr>
              <a:t> </a:t>
            </a:r>
            <a:r>
              <a:rPr lang="en-US" dirty="0" smtClean="0">
                <a:solidFill>
                  <a:schemeClr val="tx1"/>
                </a:solidFill>
              </a:rPr>
              <a:t>http</a:t>
            </a:r>
            <a:r>
              <a:rPr lang="en-US" dirty="0">
                <a:solidFill>
                  <a:schemeClr val="tx1"/>
                </a:solidFill>
              </a:rPr>
              <a:t>://adho.lockton-ins.com/pl</a:t>
            </a:r>
          </a:p>
          <a:p>
            <a:pPr marL="0" indent="0">
              <a:buNone/>
            </a:pPr>
            <a:endParaRPr lang="en-US" dirty="0">
              <a:latin typeface="+mn-lt"/>
            </a:endParaRPr>
          </a:p>
        </p:txBody>
      </p:sp>
    </p:spTree>
    <p:extLst>
      <p:ext uri="{BB962C8B-B14F-4D97-AF65-F5344CB8AC3E}">
        <p14:creationId xmlns:p14="http://schemas.microsoft.com/office/powerpoint/2010/main" val="127350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0"/>
            <a:ext cx="7406640" cy="1013461"/>
          </a:xfrm>
        </p:spPr>
        <p:txBody>
          <a:bodyPr>
            <a:normAutofit/>
          </a:bodyPr>
          <a:lstStyle/>
          <a:p>
            <a:r>
              <a:rPr lang="en-US" dirty="0" smtClean="0">
                <a:solidFill>
                  <a:schemeClr val="tx1"/>
                </a:solidFill>
              </a:rPr>
              <a:t>OPPORTUNITY</a:t>
            </a:r>
            <a:endParaRPr lang="en-US" dirty="0">
              <a:solidFill>
                <a:schemeClr val="tx1"/>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a:solidFill>
                  <a:schemeClr val="tx1"/>
                </a:solidFill>
              </a:rPr>
              <a:t>Direct access dental hygiene practice options are available that would  offer you</a:t>
            </a:r>
            <a:r>
              <a:rPr lang="en-US" dirty="0" smtClean="0">
                <a:solidFill>
                  <a:schemeClr val="tx1"/>
                </a:solidFill>
              </a:rPr>
              <a:t>:</a:t>
            </a:r>
          </a:p>
          <a:p>
            <a:pPr marL="0" indent="0">
              <a:buNone/>
            </a:pPr>
            <a:endParaRPr lang="en-US" dirty="0">
              <a:solidFill>
                <a:schemeClr val="tx1"/>
              </a:solidFill>
            </a:endParaRPr>
          </a:p>
          <a:p>
            <a:pPr>
              <a:buFont typeface="Wingdings" pitchFamily="2" charset="2"/>
              <a:buChar char="Ø"/>
            </a:pPr>
            <a:r>
              <a:rPr lang="en-US" dirty="0" smtClean="0">
                <a:solidFill>
                  <a:schemeClr val="tx1"/>
                </a:solidFill>
              </a:rPr>
              <a:t>a  </a:t>
            </a:r>
            <a:r>
              <a:rPr lang="en-US" dirty="0">
                <a:solidFill>
                  <a:schemeClr val="tx1"/>
                </a:solidFill>
              </a:rPr>
              <a:t>professional </a:t>
            </a:r>
            <a:r>
              <a:rPr lang="en-US" dirty="0" smtClean="0">
                <a:solidFill>
                  <a:schemeClr val="tx1"/>
                </a:solidFill>
              </a:rPr>
              <a:t>challenge</a:t>
            </a:r>
            <a:endParaRPr lang="en-US" dirty="0">
              <a:solidFill>
                <a:schemeClr val="tx1"/>
              </a:solidFill>
            </a:endParaRPr>
          </a:p>
          <a:p>
            <a:pPr>
              <a:buFont typeface="Wingdings" pitchFamily="2" charset="2"/>
              <a:buChar char="Ø"/>
            </a:pPr>
            <a:r>
              <a:rPr lang="en-US" dirty="0" smtClean="0">
                <a:solidFill>
                  <a:schemeClr val="tx1"/>
                </a:solidFill>
              </a:rPr>
              <a:t>open </a:t>
            </a:r>
            <a:r>
              <a:rPr lang="en-US" dirty="0">
                <a:solidFill>
                  <a:schemeClr val="tx1"/>
                </a:solidFill>
              </a:rPr>
              <a:t>doors to new </a:t>
            </a:r>
            <a:r>
              <a:rPr lang="en-US" dirty="0" smtClean="0">
                <a:solidFill>
                  <a:schemeClr val="tx1"/>
                </a:solidFill>
              </a:rPr>
              <a:t>opportunities</a:t>
            </a:r>
            <a:endParaRPr lang="en-US" dirty="0">
              <a:solidFill>
                <a:schemeClr val="tx1"/>
              </a:solidFill>
            </a:endParaRPr>
          </a:p>
          <a:p>
            <a:pPr>
              <a:buFont typeface="Wingdings" pitchFamily="2" charset="2"/>
              <a:buChar char="Ø"/>
            </a:pPr>
            <a:r>
              <a:rPr lang="en-US" dirty="0" smtClean="0">
                <a:solidFill>
                  <a:schemeClr val="tx1"/>
                </a:solidFill>
              </a:rPr>
              <a:t>provide </a:t>
            </a:r>
            <a:r>
              <a:rPr lang="en-US" dirty="0">
                <a:solidFill>
                  <a:schemeClr val="tx1"/>
                </a:solidFill>
              </a:rPr>
              <a:t>unique satisfaction </a:t>
            </a:r>
          </a:p>
          <a:p>
            <a:pPr lvl="1"/>
            <a:r>
              <a:rPr lang="en-US" dirty="0">
                <a:solidFill>
                  <a:schemeClr val="tx1"/>
                </a:solidFill>
              </a:rPr>
              <a:t>B</a:t>
            </a:r>
            <a:r>
              <a:rPr lang="en-US" dirty="0" smtClean="0">
                <a:solidFill>
                  <a:schemeClr val="tx1"/>
                </a:solidFill>
              </a:rPr>
              <a:t>eing </a:t>
            </a:r>
            <a:r>
              <a:rPr lang="en-US" dirty="0">
                <a:solidFill>
                  <a:schemeClr val="tx1"/>
                </a:solidFill>
              </a:rPr>
              <a:t>able to provide services to people unable </a:t>
            </a:r>
            <a:r>
              <a:rPr lang="en-US" dirty="0" smtClean="0">
                <a:solidFill>
                  <a:schemeClr val="tx1"/>
                </a:solidFill>
              </a:rPr>
              <a:t>to obtain them  </a:t>
            </a:r>
            <a:endParaRPr lang="en-US" dirty="0">
              <a:solidFill>
                <a:schemeClr val="tx1"/>
              </a:solidFill>
            </a:endParaRPr>
          </a:p>
          <a:p>
            <a:pPr marL="0" indent="0">
              <a:buNone/>
            </a:pPr>
            <a:endParaRPr lang="en-US" dirty="0">
              <a:solidFill>
                <a:schemeClr val="tx1"/>
              </a:solidFill>
            </a:endParaRPr>
          </a:p>
          <a:p>
            <a:pPr marL="0" indent="0">
              <a:buNone/>
            </a:pPr>
            <a:r>
              <a:rPr lang="en-US" dirty="0">
                <a:solidFill>
                  <a:schemeClr val="tx1"/>
                </a:solidFill>
              </a:rPr>
              <a:t>C</a:t>
            </a:r>
            <a:r>
              <a:rPr lang="en-US" dirty="0" smtClean="0">
                <a:solidFill>
                  <a:schemeClr val="tx1"/>
                </a:solidFill>
              </a:rPr>
              <a:t>ollaborative </a:t>
            </a:r>
            <a:r>
              <a:rPr lang="en-US" dirty="0">
                <a:solidFill>
                  <a:schemeClr val="tx1"/>
                </a:solidFill>
              </a:rPr>
              <a:t>practice </a:t>
            </a:r>
            <a:r>
              <a:rPr lang="en-US" dirty="0" smtClean="0">
                <a:solidFill>
                  <a:schemeClr val="tx1"/>
                </a:solidFill>
              </a:rPr>
              <a:t>can be </a:t>
            </a:r>
            <a:r>
              <a:rPr lang="en-US" dirty="0">
                <a:solidFill>
                  <a:schemeClr val="tx1"/>
                </a:solidFill>
              </a:rPr>
              <a:t>a new career </a:t>
            </a:r>
            <a:r>
              <a:rPr lang="en-US" dirty="0" smtClean="0">
                <a:solidFill>
                  <a:schemeClr val="tx1"/>
                </a:solidFill>
              </a:rPr>
              <a:t>option:</a:t>
            </a:r>
          </a:p>
          <a:p>
            <a:pPr>
              <a:buFont typeface="Wingdings" pitchFamily="2" charset="2"/>
              <a:buChar char="Ø"/>
            </a:pPr>
            <a:r>
              <a:rPr lang="en-US" dirty="0" smtClean="0">
                <a:solidFill>
                  <a:schemeClr val="tx1"/>
                </a:solidFill>
              </a:rPr>
              <a:t>as </a:t>
            </a:r>
            <a:r>
              <a:rPr lang="en-US" dirty="0">
                <a:solidFill>
                  <a:schemeClr val="tx1"/>
                </a:solidFill>
              </a:rPr>
              <a:t>a part-time </a:t>
            </a:r>
            <a:r>
              <a:rPr lang="en-US" dirty="0" smtClean="0">
                <a:solidFill>
                  <a:schemeClr val="tx1"/>
                </a:solidFill>
              </a:rPr>
              <a:t>vocation</a:t>
            </a:r>
          </a:p>
          <a:p>
            <a:pPr>
              <a:buFont typeface="Wingdings" pitchFamily="2" charset="2"/>
              <a:buChar char="Ø"/>
            </a:pPr>
            <a:r>
              <a:rPr lang="en-US" dirty="0" smtClean="0">
                <a:solidFill>
                  <a:schemeClr val="tx1"/>
                </a:solidFill>
              </a:rPr>
              <a:t>on </a:t>
            </a:r>
            <a:r>
              <a:rPr lang="en-US" dirty="0">
                <a:solidFill>
                  <a:schemeClr val="tx1"/>
                </a:solidFill>
              </a:rPr>
              <a:t>an occasional </a:t>
            </a:r>
            <a:r>
              <a:rPr lang="en-US" dirty="0" smtClean="0">
                <a:solidFill>
                  <a:schemeClr val="tx1"/>
                </a:solidFill>
              </a:rPr>
              <a:t>volunteer basis </a:t>
            </a:r>
            <a:endParaRPr lang="en-US" dirty="0">
              <a:solidFill>
                <a:schemeClr val="tx1"/>
              </a:solidFill>
            </a:endParaRPr>
          </a:p>
          <a:p>
            <a:endParaRPr lang="en-US" dirty="0">
              <a:solidFill>
                <a:schemeClr val="tx1"/>
              </a:solidFill>
            </a:endParaRPr>
          </a:p>
          <a:p>
            <a:endParaRPr lang="en-US" dirty="0"/>
          </a:p>
          <a:p>
            <a:endParaRPr lang="en-US" dirty="0"/>
          </a:p>
        </p:txBody>
      </p:sp>
    </p:spTree>
    <p:extLst>
      <p:ext uri="{BB962C8B-B14F-4D97-AF65-F5344CB8AC3E}">
        <p14:creationId xmlns:p14="http://schemas.microsoft.com/office/powerpoint/2010/main" val="147340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0"/>
            <a:ext cx="7406640" cy="640081"/>
          </a:xfrm>
        </p:spPr>
        <p:txBody>
          <a:bodyPr>
            <a:normAutofit/>
          </a:bodyPr>
          <a:lstStyle/>
          <a:p>
            <a:r>
              <a:rPr lang="en-US" dirty="0" smtClean="0">
                <a:solidFill>
                  <a:schemeClr val="tx1"/>
                </a:solidFill>
              </a:rPr>
              <a:t>Mobile Manual </a:t>
            </a:r>
            <a:endParaRPr lang="en-US" dirty="0">
              <a:solidFill>
                <a:schemeClr val="tx1"/>
              </a:solidFill>
            </a:endParaRPr>
          </a:p>
        </p:txBody>
      </p:sp>
      <p:sp>
        <p:nvSpPr>
          <p:cNvPr id="3" name="Content Placeholder 2"/>
          <p:cNvSpPr>
            <a:spLocks noGrp="1"/>
          </p:cNvSpPr>
          <p:nvPr>
            <p:ph idx="1"/>
          </p:nvPr>
        </p:nvSpPr>
        <p:spPr>
          <a:xfrm>
            <a:off x="0" y="640086"/>
            <a:ext cx="8229600" cy="5582916"/>
          </a:xfrm>
        </p:spPr>
        <p:txBody>
          <a:bodyPr>
            <a:normAutofit/>
          </a:bodyPr>
          <a:lstStyle/>
          <a:p>
            <a:pPr algn="ctr"/>
            <a:endParaRPr lang="en-US" sz="1400" dirty="0">
              <a:hlinkClick r:id="rId2"/>
            </a:endParaRPr>
          </a:p>
          <a:p>
            <a:pPr marL="118323" indent="0" algn="ctr">
              <a:buNone/>
            </a:pPr>
            <a:r>
              <a:rPr lang="en-US" sz="1800" dirty="0">
                <a:hlinkClick r:id="rId2"/>
              </a:rPr>
              <a:t>http://www.mobile-portabledentalmanual.com/frameset_overview.html</a:t>
            </a:r>
            <a:endParaRPr lang="en-US" sz="1800" dirty="0"/>
          </a:p>
          <a:p>
            <a:endParaRPr lang="en-US" sz="1400" dirty="0"/>
          </a:p>
          <a:p>
            <a:pPr marL="0" indent="0">
              <a:buNone/>
            </a:pPr>
            <a:r>
              <a:rPr lang="en-US" sz="1600" dirty="0">
                <a:solidFill>
                  <a:schemeClr val="bg1"/>
                </a:solidFill>
                <a:hlinkClick r:id="rId3" action="ppaction://hlinkfile"/>
              </a:rPr>
              <a:t>Manual Overview</a:t>
            </a:r>
            <a:r>
              <a:rPr lang="en-US" sz="1600" dirty="0">
                <a:solidFill>
                  <a:schemeClr val="bg1"/>
                </a:solidFill>
              </a:rPr>
              <a:t/>
            </a:r>
            <a:br>
              <a:rPr lang="en-US" sz="1600" dirty="0">
                <a:solidFill>
                  <a:schemeClr val="bg1"/>
                </a:solidFill>
              </a:rPr>
            </a:br>
            <a:r>
              <a:rPr lang="en-US" sz="1600" dirty="0">
                <a:solidFill>
                  <a:schemeClr val="bg1"/>
                </a:solidFill>
              </a:rPr>
              <a:t/>
            </a:r>
            <a:br>
              <a:rPr lang="en-US" sz="1600" dirty="0">
                <a:solidFill>
                  <a:schemeClr val="bg1"/>
                </a:solidFill>
              </a:rPr>
            </a:br>
            <a:r>
              <a:rPr lang="en-US" sz="1600" dirty="0">
                <a:solidFill>
                  <a:schemeClr val="bg1"/>
                </a:solidFill>
                <a:hlinkClick r:id="rId4" action="ppaction://hlinkfile"/>
              </a:rPr>
              <a:t>Chapter 1 - Introduction/Planning</a:t>
            </a:r>
            <a:endParaRPr lang="en-US" sz="1600" dirty="0">
              <a:solidFill>
                <a:schemeClr val="bg1"/>
              </a:solidFill>
            </a:endParaRPr>
          </a:p>
          <a:p>
            <a:pPr marL="0" indent="0">
              <a:buNone/>
            </a:pPr>
            <a:endParaRPr lang="en-US" sz="1600" dirty="0">
              <a:solidFill>
                <a:schemeClr val="bg1"/>
              </a:solidFill>
            </a:endParaRPr>
          </a:p>
          <a:p>
            <a:pPr marL="0" indent="0">
              <a:buNone/>
            </a:pPr>
            <a:r>
              <a:rPr lang="en-US" sz="1600" dirty="0">
                <a:solidFill>
                  <a:schemeClr val="bg1"/>
                </a:solidFill>
                <a:hlinkClick r:id="rId5" action="ppaction://hlinkfile"/>
              </a:rPr>
              <a:t>Chapter 2 - Mobile Dental Systems</a:t>
            </a:r>
            <a:r>
              <a:rPr lang="en-US" sz="1600" dirty="0">
                <a:solidFill>
                  <a:schemeClr val="bg1"/>
                </a:solidFill>
              </a:rPr>
              <a:t/>
            </a:r>
            <a:br>
              <a:rPr lang="en-US" sz="1600" dirty="0">
                <a:solidFill>
                  <a:schemeClr val="bg1"/>
                </a:solidFill>
              </a:rPr>
            </a:br>
            <a:r>
              <a:rPr lang="en-US" sz="1600" dirty="0">
                <a:solidFill>
                  <a:schemeClr val="bg1"/>
                </a:solidFill>
              </a:rPr>
              <a:t/>
            </a:r>
            <a:br>
              <a:rPr lang="en-US" sz="1600" dirty="0">
                <a:solidFill>
                  <a:schemeClr val="bg1"/>
                </a:solidFill>
              </a:rPr>
            </a:br>
            <a:r>
              <a:rPr lang="en-US" sz="1600" dirty="0">
                <a:solidFill>
                  <a:schemeClr val="bg1"/>
                </a:solidFill>
                <a:hlinkClick r:id="rId6" action="ppaction://hlinkfile"/>
              </a:rPr>
              <a:t>Chapter 3 - Portable Equipment</a:t>
            </a:r>
            <a:r>
              <a:rPr lang="en-US" sz="1600" dirty="0">
                <a:solidFill>
                  <a:schemeClr val="bg1"/>
                </a:solidFill>
              </a:rPr>
              <a:t/>
            </a:r>
            <a:br>
              <a:rPr lang="en-US" sz="1600" dirty="0">
                <a:solidFill>
                  <a:schemeClr val="bg1"/>
                </a:solidFill>
              </a:rPr>
            </a:br>
            <a:r>
              <a:rPr lang="en-US" sz="1600" dirty="0">
                <a:solidFill>
                  <a:schemeClr val="bg1"/>
                </a:solidFill>
              </a:rPr>
              <a:t/>
            </a:r>
            <a:br>
              <a:rPr lang="en-US" sz="1600" dirty="0">
                <a:solidFill>
                  <a:schemeClr val="bg1"/>
                </a:solidFill>
              </a:rPr>
            </a:br>
            <a:r>
              <a:rPr lang="en-US" sz="1600" dirty="0">
                <a:solidFill>
                  <a:schemeClr val="bg1"/>
                </a:solidFill>
                <a:hlinkClick r:id="rId7" action="ppaction://hlinkfile"/>
              </a:rPr>
              <a:t>Chapter 4 - Mobile-Portable Hybrid</a:t>
            </a:r>
            <a:r>
              <a:rPr lang="en-US" sz="1600" dirty="0">
                <a:solidFill>
                  <a:schemeClr val="bg1"/>
                </a:solidFill>
              </a:rPr>
              <a:t/>
            </a:r>
            <a:br>
              <a:rPr lang="en-US" sz="1600" dirty="0">
                <a:solidFill>
                  <a:schemeClr val="bg1"/>
                </a:solidFill>
              </a:rPr>
            </a:br>
            <a:r>
              <a:rPr lang="en-US" sz="1600" dirty="0">
                <a:solidFill>
                  <a:schemeClr val="bg1"/>
                </a:solidFill>
              </a:rPr>
              <a:t/>
            </a:r>
            <a:br>
              <a:rPr lang="en-US" sz="1600" dirty="0">
                <a:solidFill>
                  <a:schemeClr val="bg1"/>
                </a:solidFill>
              </a:rPr>
            </a:br>
            <a:r>
              <a:rPr lang="en-US" sz="1600" dirty="0">
                <a:solidFill>
                  <a:schemeClr val="bg1"/>
                </a:solidFill>
                <a:hlinkClick r:id="rId8" action="ppaction://hlinkfile"/>
              </a:rPr>
              <a:t>Chapter 5 - Measuring Effectiveness and </a:t>
            </a:r>
            <a:r>
              <a:rPr lang="en-US" sz="1600" dirty="0" smtClean="0">
                <a:solidFill>
                  <a:schemeClr val="bg1"/>
                </a:solidFill>
                <a:hlinkClick r:id="rId8" action="ppaction://hlinkfile"/>
              </a:rPr>
              <a:t>Outcomes</a:t>
            </a:r>
            <a:endParaRPr lang="en-US" sz="1600" dirty="0" smtClean="0">
              <a:solidFill>
                <a:schemeClr val="bg1"/>
              </a:solidFill>
            </a:endParaRPr>
          </a:p>
          <a:p>
            <a:pPr marL="0" indent="0">
              <a:buNone/>
            </a:pPr>
            <a:endParaRPr lang="en-US" sz="1600" dirty="0">
              <a:solidFill>
                <a:schemeClr val="bg1"/>
              </a:solidFill>
            </a:endParaRPr>
          </a:p>
          <a:p>
            <a:pPr marL="0" indent="0">
              <a:buNone/>
            </a:pPr>
            <a:endParaRPr lang="en-US" sz="1600" dirty="0" smtClean="0">
              <a:solidFill>
                <a:schemeClr val="bg1"/>
              </a:solidFill>
            </a:endParaRPr>
          </a:p>
          <a:p>
            <a:pPr marL="0" indent="0">
              <a:buNone/>
            </a:pPr>
            <a:r>
              <a:rPr lang="en-US" sz="1600" dirty="0" smtClean="0">
                <a:solidFill>
                  <a:schemeClr val="bg1"/>
                </a:solidFill>
              </a:rPr>
              <a:t>VERY GOOD SOURCE TO REVIEW AND PICK OUT ITEMS THAT BE BENEFICIAL TO YOU IN YOUR AGREEMENT!</a:t>
            </a:r>
            <a:r>
              <a:rPr lang="en-US" sz="1400" dirty="0"/>
              <a:t/>
            </a:r>
            <a:br>
              <a:rPr lang="en-US" sz="1400" dirty="0"/>
            </a:br>
            <a:endParaRPr lang="en-US" sz="1400" dirty="0"/>
          </a:p>
        </p:txBody>
      </p:sp>
    </p:spTree>
    <p:extLst>
      <p:ext uri="{BB962C8B-B14F-4D97-AF65-F5344CB8AC3E}">
        <p14:creationId xmlns:p14="http://schemas.microsoft.com/office/powerpoint/2010/main" val="44230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0"/>
            <a:ext cx="7406640" cy="746760"/>
          </a:xfrm>
        </p:spPr>
        <p:txBody>
          <a:bodyPr>
            <a:normAutofit/>
          </a:bodyPr>
          <a:lstStyle/>
          <a:p>
            <a:r>
              <a:rPr lang="en-US" dirty="0" smtClean="0">
                <a:solidFill>
                  <a:schemeClr val="tx1"/>
                </a:solidFill>
              </a:rPr>
              <a:t>Equipment</a:t>
            </a:r>
            <a:endParaRPr lang="en-US" dirty="0">
              <a:solidFill>
                <a:schemeClr val="tx1"/>
              </a:solidFill>
            </a:endParaRPr>
          </a:p>
        </p:txBody>
      </p:sp>
      <p:sp>
        <p:nvSpPr>
          <p:cNvPr id="3" name="Content Placeholder 2"/>
          <p:cNvSpPr>
            <a:spLocks noGrp="1"/>
          </p:cNvSpPr>
          <p:nvPr>
            <p:ph idx="1"/>
          </p:nvPr>
        </p:nvSpPr>
        <p:spPr>
          <a:xfrm>
            <a:off x="411480" y="800108"/>
            <a:ext cx="7406640" cy="4917654"/>
          </a:xfrm>
        </p:spPr>
        <p:txBody>
          <a:bodyPr/>
          <a:lstStyle/>
          <a:p>
            <a:r>
              <a:rPr lang="en-US" dirty="0"/>
              <a:t>Various methods of service delivery </a:t>
            </a:r>
            <a:r>
              <a:rPr lang="en-US" dirty="0" smtClean="0"/>
              <a:t> </a:t>
            </a:r>
            <a:r>
              <a:rPr lang="en-US" dirty="0"/>
              <a:t>Portable dental equipment (e. g. </a:t>
            </a:r>
            <a:r>
              <a:rPr lang="en-US" dirty="0" err="1"/>
              <a:t>Aseptico</a:t>
            </a:r>
            <a:r>
              <a:rPr lang="en-US" dirty="0"/>
              <a:t> </a:t>
            </a:r>
            <a:r>
              <a:rPr lang="en-US" dirty="0" smtClean="0"/>
              <a:t> </a:t>
            </a:r>
            <a:r>
              <a:rPr lang="en-US" dirty="0" err="1"/>
              <a:t>Dentlworks</a:t>
            </a:r>
            <a:r>
              <a:rPr lang="en-US" dirty="0"/>
              <a:t>) </a:t>
            </a:r>
          </a:p>
          <a:p>
            <a:r>
              <a:rPr lang="en-US" dirty="0" smtClean="0"/>
              <a:t>Mobile </a:t>
            </a:r>
            <a:r>
              <a:rPr lang="en-US" dirty="0"/>
              <a:t>vans, </a:t>
            </a:r>
            <a:r>
              <a:rPr lang="en-US" dirty="0" smtClean="0"/>
              <a:t>trucks</a:t>
            </a:r>
          </a:p>
          <a:p>
            <a:r>
              <a:rPr lang="en-US" dirty="0" smtClean="0"/>
              <a:t>Stationary equipment </a:t>
            </a:r>
            <a:r>
              <a:rPr lang="en-US" dirty="0"/>
              <a:t>in </a:t>
            </a:r>
            <a:r>
              <a:rPr lang="en-US" dirty="0" smtClean="0"/>
              <a:t>schools</a:t>
            </a:r>
          </a:p>
          <a:p>
            <a:r>
              <a:rPr lang="en-US" dirty="0" smtClean="0"/>
              <a:t> </a:t>
            </a:r>
            <a:r>
              <a:rPr lang="en-US" dirty="0"/>
              <a:t>Stationary equipment in long term care or other facilities </a:t>
            </a:r>
            <a:endParaRPr lang="en-US" dirty="0" smtClean="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 y="2987040"/>
            <a:ext cx="8046720" cy="341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776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8229602"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639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ASTDD- Good Info </a:t>
            </a:r>
            <a:endParaRPr lang="en-US" dirty="0">
              <a:solidFill>
                <a:schemeClr val="tx1"/>
              </a:solidFill>
            </a:endParaRPr>
          </a:p>
        </p:txBody>
      </p:sp>
      <p:sp>
        <p:nvSpPr>
          <p:cNvPr id="3" name="Content Placeholder 2"/>
          <p:cNvSpPr>
            <a:spLocks noGrp="1"/>
          </p:cNvSpPr>
          <p:nvPr>
            <p:ph idx="1"/>
          </p:nvPr>
        </p:nvSpPr>
        <p:spPr>
          <a:xfrm>
            <a:off x="0" y="1493520"/>
            <a:ext cx="8229600" cy="4907280"/>
          </a:xfrm>
        </p:spPr>
        <p:txBody>
          <a:bodyPr>
            <a:normAutofit fontScale="92500" lnSpcReduction="20000"/>
          </a:bodyPr>
          <a:lstStyle/>
          <a:p>
            <a:pPr marL="118323" indent="0" algn="ctr">
              <a:buNone/>
            </a:pPr>
            <a:r>
              <a:rPr lang="en-US" dirty="0">
                <a:hlinkClick r:id="rId2"/>
              </a:rPr>
              <a:t>www.astdd.com</a:t>
            </a:r>
            <a:r>
              <a:rPr lang="en-US" dirty="0"/>
              <a:t> </a:t>
            </a:r>
          </a:p>
          <a:p>
            <a:pPr marL="118323" indent="0">
              <a:buNone/>
            </a:pPr>
            <a:endParaRPr lang="en-US" dirty="0"/>
          </a:p>
          <a:p>
            <a:pPr marL="0" indent="0">
              <a:buNone/>
            </a:pPr>
            <a:r>
              <a:rPr lang="en-US" dirty="0"/>
              <a:t>The Association of State and Territorial Dental Directors (ASTDD) is a national non-profit organization representing the directors and staff of state public health agency programs for oral health. </a:t>
            </a:r>
            <a:endParaRPr lang="en-US" dirty="0" smtClean="0"/>
          </a:p>
          <a:p>
            <a:pPr marL="0" indent="0">
              <a:buNone/>
            </a:pPr>
            <a:r>
              <a:rPr lang="en-US" dirty="0" smtClean="0"/>
              <a:t>ASTDD </a:t>
            </a:r>
            <a:r>
              <a:rPr lang="en-US" dirty="0"/>
              <a:t>formulates and promotes the establishment of national dental public health policy, assists state dental programs in the development and implementation of programs and policies for the prevention of oral diseases; builds awareness and strengthens dental public health professionals' knowledge and skills by developing position papers and policy statements; provides information on oral health to health officials and policy makers, and conducts conferences for the dental public health community.</a:t>
            </a:r>
          </a:p>
          <a:p>
            <a:endParaRPr lang="en-US" dirty="0"/>
          </a:p>
        </p:txBody>
      </p:sp>
    </p:spTree>
    <p:extLst>
      <p:ext uri="{BB962C8B-B14F-4D97-AF65-F5344CB8AC3E}">
        <p14:creationId xmlns:p14="http://schemas.microsoft.com/office/powerpoint/2010/main" val="4290364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160020"/>
            <a:ext cx="7406640" cy="1173480"/>
          </a:xfrm>
        </p:spPr>
        <p:txBody>
          <a:bodyPr/>
          <a:lstStyle/>
          <a:p>
            <a:r>
              <a:rPr lang="en-US" sz="3000" dirty="0">
                <a:solidFill>
                  <a:schemeClr val="tx1"/>
                </a:solidFill>
              </a:rPr>
              <a:t>INFECTION CONTROL REFERENCE</a:t>
            </a:r>
          </a:p>
        </p:txBody>
      </p:sp>
      <p:sp>
        <p:nvSpPr>
          <p:cNvPr id="3" name="Rectangle 2"/>
          <p:cNvSpPr/>
          <p:nvPr/>
        </p:nvSpPr>
        <p:spPr>
          <a:xfrm>
            <a:off x="-30230" y="1447800"/>
            <a:ext cx="8229600" cy="3649862"/>
          </a:xfrm>
          <a:prstGeom prst="rect">
            <a:avLst/>
          </a:prstGeom>
        </p:spPr>
        <p:txBody>
          <a:bodyPr wrap="square" lIns="78884" tIns="39442" rIns="78884" bIns="39442">
            <a:spAutoFit/>
          </a:bodyPr>
          <a:lstStyle/>
          <a:p>
            <a:pPr algn="ctr"/>
            <a:r>
              <a:rPr lang="en-US" sz="2400" dirty="0"/>
              <a:t>MMWR Report            www.oralhealth@cdc.gov</a:t>
            </a:r>
          </a:p>
          <a:p>
            <a:endParaRPr lang="en-US" sz="1900" dirty="0"/>
          </a:p>
          <a:p>
            <a:endParaRPr lang="en-US" sz="1900" dirty="0"/>
          </a:p>
          <a:p>
            <a:pPr algn="ctr"/>
            <a:r>
              <a:rPr lang="en-US" sz="1900" dirty="0"/>
              <a:t>CDC GUIDELINES FOR INFECTION CONTROL FOR DENTAL SETTINGS</a:t>
            </a:r>
            <a:r>
              <a:rPr lang="en-US" dirty="0"/>
              <a:t/>
            </a:r>
            <a:br>
              <a:rPr lang="en-US" dirty="0"/>
            </a:br>
            <a:r>
              <a:rPr lang="en-US" dirty="0"/>
              <a:t/>
            </a:r>
            <a:br>
              <a:rPr lang="en-US" dirty="0"/>
            </a:br>
            <a:r>
              <a:rPr lang="en-US" sz="2000" dirty="0" smtClean="0">
                <a:hlinkClick r:id="rId2"/>
              </a:rPr>
              <a:t>www.cdc.gov/oralhealth/infectioncontrol/guidelines/index</a:t>
            </a:r>
            <a:endParaRPr lang="en-US" sz="2000" dirty="0" smtClean="0"/>
          </a:p>
          <a:p>
            <a:endParaRPr lang="en-US" dirty="0"/>
          </a:p>
          <a:p>
            <a:endParaRPr lang="en-US" dirty="0" smtClean="0"/>
          </a:p>
          <a:p>
            <a:pPr algn="ctr"/>
            <a:r>
              <a:rPr lang="en-US" dirty="0" smtClean="0"/>
              <a:t>Also available  is a Training Power point for Employees</a:t>
            </a:r>
          </a:p>
          <a:p>
            <a:endParaRPr lang="en-US" dirty="0"/>
          </a:p>
          <a:p>
            <a:endParaRPr lang="en-US" dirty="0" smtClean="0"/>
          </a:p>
          <a:p>
            <a:r>
              <a:rPr lang="en-US" dirty="0" smtClean="0"/>
              <a:t/>
            </a:r>
            <a:br>
              <a:rPr lang="en-US" dirty="0" smtClean="0"/>
            </a:br>
            <a:endParaRPr lang="en-US" dirty="0">
              <a:effectLst/>
            </a:endParaRPr>
          </a:p>
        </p:txBody>
      </p:sp>
    </p:spTree>
    <p:extLst>
      <p:ext uri="{BB962C8B-B14F-4D97-AF65-F5344CB8AC3E}">
        <p14:creationId xmlns:p14="http://schemas.microsoft.com/office/powerpoint/2010/main" val="132112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3380"/>
            <a:ext cx="8229600" cy="4960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0849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OSHA &amp; OSAP</a:t>
            </a:r>
            <a:endParaRPr lang="en-US" dirty="0">
              <a:solidFill>
                <a:schemeClr val="tx1"/>
              </a:solidFill>
            </a:endParaRPr>
          </a:p>
        </p:txBody>
      </p:sp>
      <p:sp>
        <p:nvSpPr>
          <p:cNvPr id="3" name="Content Placeholder 2"/>
          <p:cNvSpPr>
            <a:spLocks noGrp="1"/>
          </p:cNvSpPr>
          <p:nvPr>
            <p:ph idx="1"/>
          </p:nvPr>
        </p:nvSpPr>
        <p:spPr>
          <a:xfrm>
            <a:off x="0" y="1493520"/>
            <a:ext cx="8229600" cy="5085079"/>
          </a:xfrm>
        </p:spPr>
        <p:txBody>
          <a:bodyPr>
            <a:normAutofit lnSpcReduction="10000"/>
          </a:bodyPr>
          <a:lstStyle/>
          <a:p>
            <a:pPr marL="118323" indent="0">
              <a:buNone/>
            </a:pPr>
            <a:r>
              <a:rPr lang="en-US" sz="2000" b="1" dirty="0"/>
              <a:t>Occupational Safety and Health Administration (OSHA)</a:t>
            </a:r>
            <a:r>
              <a:rPr lang="en-US" dirty="0"/>
              <a:t/>
            </a:r>
            <a:br>
              <a:rPr lang="en-US" dirty="0"/>
            </a:br>
            <a:r>
              <a:rPr lang="en-US" dirty="0"/>
              <a:t>Web site: </a:t>
            </a:r>
            <a:r>
              <a:rPr lang="en-US" sz="2800" dirty="0">
                <a:hlinkClick r:id="rId2"/>
              </a:rPr>
              <a:t>http://www.osha.gov</a:t>
            </a:r>
            <a:r>
              <a:rPr lang="en-US" dirty="0"/>
              <a:t/>
            </a:r>
            <a:br>
              <a:rPr lang="en-US" dirty="0"/>
            </a:br>
            <a:r>
              <a:rPr lang="en-US" dirty="0"/>
              <a:t>R</a:t>
            </a:r>
            <a:r>
              <a:rPr lang="en-US" dirty="0" smtClean="0"/>
              <a:t>egulatory </a:t>
            </a:r>
            <a:r>
              <a:rPr lang="en-US" dirty="0"/>
              <a:t>agency within the federal </a:t>
            </a:r>
            <a:r>
              <a:rPr lang="en-US" dirty="0" smtClean="0"/>
              <a:t>government. "Safety </a:t>
            </a:r>
            <a:r>
              <a:rPr lang="en-US" dirty="0"/>
              <a:t>and Health Issues" are listed the "Blood Borne Pathogen Standard," the "</a:t>
            </a:r>
            <a:r>
              <a:rPr lang="en-US" dirty="0" err="1"/>
              <a:t>Needlestick</a:t>
            </a:r>
            <a:r>
              <a:rPr lang="en-US" dirty="0"/>
              <a:t> Injury Rule," and the "Ergonomics Standard. </a:t>
            </a:r>
            <a:r>
              <a:rPr lang="en-US" dirty="0" smtClean="0"/>
              <a:t>“</a:t>
            </a:r>
          </a:p>
          <a:p>
            <a:pPr marL="118323" indent="0">
              <a:buNone/>
            </a:pPr>
            <a:endParaRPr lang="en-US" dirty="0"/>
          </a:p>
          <a:p>
            <a:pPr marL="118323" indent="0">
              <a:buNone/>
            </a:pPr>
            <a:r>
              <a:rPr lang="en-US" sz="2000" b="1" dirty="0"/>
              <a:t>Organization for Safety and Asepsis Procedures (OSAP)</a:t>
            </a:r>
            <a:r>
              <a:rPr lang="en-US" dirty="0"/>
              <a:t/>
            </a:r>
            <a:br>
              <a:rPr lang="en-US" dirty="0"/>
            </a:br>
            <a:r>
              <a:rPr lang="en-US" dirty="0"/>
              <a:t>Web site: </a:t>
            </a:r>
            <a:r>
              <a:rPr lang="en-US" sz="2800" dirty="0">
                <a:hlinkClick r:id="rId3"/>
              </a:rPr>
              <a:t>http://www.osap.org</a:t>
            </a:r>
            <a:r>
              <a:rPr lang="en-US" dirty="0"/>
              <a:t/>
            </a:r>
            <a:br>
              <a:rPr lang="en-US" dirty="0"/>
            </a:br>
            <a:r>
              <a:rPr lang="en-US" dirty="0"/>
              <a:t>OSAP is a non-profit organization whose mission is dedicated to promoting infection control and related science based health and safety policies and </a:t>
            </a:r>
            <a:r>
              <a:rPr lang="en-US" dirty="0" smtClean="0"/>
              <a:t>procedures and </a:t>
            </a:r>
            <a:r>
              <a:rPr lang="en-US" dirty="0"/>
              <a:t>training information.</a:t>
            </a:r>
          </a:p>
          <a:p>
            <a:endParaRPr lang="en-US" dirty="0"/>
          </a:p>
        </p:txBody>
      </p:sp>
    </p:spTree>
    <p:extLst>
      <p:ext uri="{BB962C8B-B14F-4D97-AF65-F5344CB8AC3E}">
        <p14:creationId xmlns:p14="http://schemas.microsoft.com/office/powerpoint/2010/main" val="2407260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2" y="1013460"/>
            <a:ext cx="7406640" cy="1493520"/>
          </a:xfrm>
        </p:spPr>
        <p:txBody>
          <a:bodyPr>
            <a:normAutofit/>
          </a:bodyPr>
          <a:lstStyle/>
          <a:p>
            <a:r>
              <a:rPr lang="en-US" sz="3000" dirty="0">
                <a:solidFill>
                  <a:schemeClr val="tx1"/>
                </a:solidFill>
              </a:rPr>
              <a:t>REFERENCE STANDARDS For CLINICAL DENTAL HYGIENE PRACTICE</a:t>
            </a:r>
          </a:p>
        </p:txBody>
      </p:sp>
      <p:sp>
        <p:nvSpPr>
          <p:cNvPr id="3" name="Content Placeholder 2"/>
          <p:cNvSpPr>
            <a:spLocks noGrp="1"/>
          </p:cNvSpPr>
          <p:nvPr>
            <p:ph idx="1"/>
          </p:nvPr>
        </p:nvSpPr>
        <p:spPr>
          <a:xfrm>
            <a:off x="274322" y="2506985"/>
            <a:ext cx="7406640" cy="3307080"/>
          </a:xfrm>
        </p:spPr>
        <p:txBody>
          <a:bodyPr>
            <a:normAutofit/>
          </a:bodyPr>
          <a:lstStyle/>
          <a:p>
            <a:pPr marL="118323" indent="0" algn="ctr">
              <a:buNone/>
            </a:pPr>
            <a:r>
              <a:rPr lang="en-US" dirty="0" smtClean="0"/>
              <a:t> </a:t>
            </a:r>
          </a:p>
          <a:p>
            <a:pPr marL="118323" indent="0" algn="ctr">
              <a:buNone/>
            </a:pPr>
            <a:endParaRPr lang="en-US" dirty="0"/>
          </a:p>
          <a:p>
            <a:pPr marL="118323" indent="0" algn="ctr">
              <a:buNone/>
            </a:pPr>
            <a:endParaRPr lang="en-US" dirty="0" smtClean="0"/>
          </a:p>
          <a:p>
            <a:pPr marL="118323" indent="0" algn="ctr">
              <a:buNone/>
            </a:pPr>
            <a:r>
              <a:rPr lang="en-US" b="1" dirty="0" smtClean="0"/>
              <a:t>ADHA’s </a:t>
            </a:r>
            <a:r>
              <a:rPr lang="en-US" b="1" dirty="0"/>
              <a:t>Standards </a:t>
            </a:r>
            <a:r>
              <a:rPr lang="en-US" dirty="0"/>
              <a:t>for Clinical Dental Hygiene Practice:</a:t>
            </a:r>
          </a:p>
          <a:p>
            <a:pPr marL="0" indent="0" algn="ctr">
              <a:buNone/>
            </a:pPr>
            <a:r>
              <a:rPr lang="en-US" sz="2000" dirty="0">
                <a:hlinkClick r:id="rId2"/>
              </a:rPr>
              <a:t>http://www.adha.org/downloads/adha_standards08.pdf</a:t>
            </a:r>
            <a:endParaRPr lang="en-US" sz="2000" dirty="0"/>
          </a:p>
          <a:p>
            <a:pPr marL="118323" indent="0" algn="ctr">
              <a:buNone/>
            </a:pPr>
            <a:endParaRPr lang="en-US" dirty="0"/>
          </a:p>
        </p:txBody>
      </p:sp>
    </p:spTree>
    <p:extLst>
      <p:ext uri="{BB962C8B-B14F-4D97-AF65-F5344CB8AC3E}">
        <p14:creationId xmlns:p14="http://schemas.microsoft.com/office/powerpoint/2010/main" val="51225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82296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857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1"/>
            <a:ext cx="7406640" cy="693420"/>
          </a:xfrm>
        </p:spPr>
        <p:txBody>
          <a:bodyPr>
            <a:normAutofit/>
          </a:bodyPr>
          <a:lstStyle/>
          <a:p>
            <a:r>
              <a:rPr lang="en-US" sz="3800" dirty="0">
                <a:solidFill>
                  <a:schemeClr val="tx1"/>
                </a:solidFill>
              </a:rPr>
              <a:t>SD CONTACTS</a:t>
            </a:r>
          </a:p>
        </p:txBody>
      </p:sp>
      <p:sp>
        <p:nvSpPr>
          <p:cNvPr id="3" name="Content Placeholder 2"/>
          <p:cNvSpPr>
            <a:spLocks noGrp="1"/>
          </p:cNvSpPr>
          <p:nvPr>
            <p:ph idx="1"/>
          </p:nvPr>
        </p:nvSpPr>
        <p:spPr>
          <a:xfrm>
            <a:off x="0" y="853447"/>
            <a:ext cx="8229600" cy="5547355"/>
          </a:xfrm>
        </p:spPr>
        <p:txBody>
          <a:bodyPr>
            <a:normAutofit/>
          </a:bodyPr>
          <a:lstStyle/>
          <a:p>
            <a:pPr marL="0" indent="0" algn="ctr">
              <a:buNone/>
            </a:pPr>
            <a:r>
              <a:rPr lang="en-US" dirty="0" smtClean="0">
                <a:hlinkClick r:id="rId3" action="ppaction://hlinkfile"/>
              </a:rPr>
              <a:t>Community </a:t>
            </a:r>
            <a:r>
              <a:rPr lang="en-US" dirty="0">
                <a:hlinkClick r:id="rId3" action="ppaction://hlinkfile"/>
              </a:rPr>
              <a:t>Health &amp; WIC</a:t>
            </a:r>
            <a:r>
              <a:rPr lang="en-US" dirty="0"/>
              <a:t> </a:t>
            </a: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b="1" dirty="0" smtClean="0">
                <a:solidFill>
                  <a:schemeClr val="tx1"/>
                </a:solidFill>
              </a:rPr>
              <a:t>Office </a:t>
            </a:r>
            <a:r>
              <a:rPr lang="en-US" b="1" dirty="0">
                <a:solidFill>
                  <a:schemeClr val="tx1"/>
                </a:solidFill>
              </a:rPr>
              <a:t>of Family and Community Health </a:t>
            </a:r>
            <a:r>
              <a:rPr lang="en-US" b="1" dirty="0" smtClean="0">
                <a:solidFill>
                  <a:schemeClr val="tx1"/>
                </a:solidFill>
              </a:rPr>
              <a:t>Services </a:t>
            </a:r>
          </a:p>
          <a:p>
            <a:pPr marL="0" indent="0" algn="ctr">
              <a:buNone/>
            </a:pPr>
            <a:r>
              <a:rPr lang="en-US" sz="1400" b="1" dirty="0"/>
              <a:t>(Public Health Alliance Sites Included)</a:t>
            </a:r>
          </a:p>
          <a:p>
            <a:pPr marL="0" indent="0" algn="ctr">
              <a:buNone/>
            </a:pPr>
            <a:endParaRPr lang="en-US" sz="1400" b="1" dirty="0"/>
          </a:p>
          <a:p>
            <a:r>
              <a:rPr lang="en-US" dirty="0">
                <a:solidFill>
                  <a:schemeClr val="tx1"/>
                </a:solidFill>
              </a:rPr>
              <a:t>WIC services available at all offices. </a:t>
            </a:r>
            <a:r>
              <a:rPr lang="en-US" dirty="0" smtClean="0">
                <a:solidFill>
                  <a:schemeClr val="tx1"/>
                </a:solidFill>
              </a:rPr>
              <a:t>	</a:t>
            </a:r>
            <a:endParaRPr lang="en-US" sz="1900" dirty="0"/>
          </a:p>
          <a:p>
            <a:pPr lvl="1"/>
            <a:r>
              <a:rPr lang="en-US" dirty="0">
                <a:solidFill>
                  <a:schemeClr val="tx1"/>
                </a:solidFill>
              </a:rPr>
              <a:t>Offices  </a:t>
            </a:r>
            <a:r>
              <a:rPr lang="en-US" dirty="0" smtClean="0">
                <a:solidFill>
                  <a:schemeClr val="tx1"/>
                </a:solidFill>
              </a:rPr>
              <a:t>are listed by county</a:t>
            </a:r>
          </a:p>
          <a:p>
            <a:endParaRPr lang="en-US" dirty="0">
              <a:solidFill>
                <a:schemeClr val="tx1"/>
              </a:solidFill>
            </a:endParaRPr>
          </a:p>
          <a:p>
            <a:r>
              <a:rPr lang="en-US" sz="2800" dirty="0" smtClean="0">
                <a:solidFill>
                  <a:schemeClr val="tx1"/>
                </a:solidFill>
              </a:rPr>
              <a:t>http://doh.sd.gov/local offices/CHS</a:t>
            </a:r>
            <a:endParaRPr lang="en-US" sz="2800" dirty="0">
              <a:solidFill>
                <a:schemeClr val="tx1"/>
              </a:solidFill>
            </a:endParaRPr>
          </a:p>
        </p:txBody>
      </p:sp>
    </p:spTree>
    <p:extLst>
      <p:ext uri="{BB962C8B-B14F-4D97-AF65-F5344CB8AC3E}">
        <p14:creationId xmlns:p14="http://schemas.microsoft.com/office/powerpoint/2010/main" val="122076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76199"/>
            <a:ext cx="8229598" cy="6457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470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Head Start </a:t>
            </a:r>
            <a:endParaRPr lang="en-US" dirty="0">
              <a:solidFill>
                <a:schemeClr val="tx1"/>
              </a:solidFill>
            </a:endParaRPr>
          </a:p>
        </p:txBody>
      </p:sp>
      <p:pic>
        <p:nvPicPr>
          <p:cNvPr id="2049"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71500" y="1493524"/>
            <a:ext cx="6858000" cy="526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331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2" y="1"/>
            <a:ext cx="7406640" cy="1244599"/>
          </a:xfrm>
        </p:spPr>
        <p:txBody>
          <a:bodyPr/>
          <a:lstStyle/>
          <a:p>
            <a:r>
              <a:rPr lang="en-US" sz="4100" dirty="0"/>
              <a:t>www.sdheadstart.org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09137593"/>
              </p:ext>
            </p:extLst>
          </p:nvPr>
        </p:nvGraphicFramePr>
        <p:xfrm>
          <a:off x="457205" y="213367"/>
          <a:ext cx="7132325" cy="5370454"/>
        </p:xfrm>
        <a:graphic>
          <a:graphicData uri="http://schemas.openxmlformats.org/drawingml/2006/table">
            <a:tbl>
              <a:tblPr/>
              <a:tblGrid>
                <a:gridCol w="1492101"/>
                <a:gridCol w="1492101"/>
                <a:gridCol w="1492101"/>
                <a:gridCol w="2656022"/>
              </a:tblGrid>
              <a:tr h="1564640">
                <a:tc gridSpan="4">
                  <a:txBody>
                    <a:bodyPr/>
                    <a:lstStyle/>
                    <a:p>
                      <a:pPr algn="ctr"/>
                      <a:endParaRPr lang="en-US" sz="900" dirty="0" smtClean="0">
                        <a:effectLst/>
                      </a:endParaRPr>
                    </a:p>
                    <a:p>
                      <a:pPr algn="ctr"/>
                      <a:endParaRPr lang="en-US" sz="900" dirty="0" smtClean="0">
                        <a:effectLst/>
                      </a:endParaRPr>
                    </a:p>
                    <a:p>
                      <a:pPr algn="ctr"/>
                      <a:endParaRPr lang="en-US" sz="900" dirty="0" smtClean="0">
                        <a:effectLst/>
                      </a:endParaRPr>
                    </a:p>
                    <a:p>
                      <a:pPr algn="ctr"/>
                      <a:r>
                        <a:rPr lang="en-US" sz="900" dirty="0" smtClean="0">
                          <a:effectLst/>
                        </a:rPr>
                        <a:t>South </a:t>
                      </a:r>
                      <a:r>
                        <a:rPr lang="en-US" sz="900" dirty="0">
                          <a:effectLst/>
                        </a:rPr>
                        <a:t>Dakota Head Start Program Availability by Area. Detailed program descriptions below</a:t>
                      </a:r>
                      <a:r>
                        <a:rPr lang="en-US" sz="900" dirty="0" smtClean="0">
                          <a:effectLst/>
                        </a:rPr>
                        <a:t>.</a:t>
                      </a:r>
                      <a:endParaRPr lang="en-US" sz="900" dirty="0"/>
                    </a:p>
                  </a:txBody>
                  <a:tcPr marL="73888" marR="73888" marT="21551" marB="21551"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431009">
                <a:tc>
                  <a:txBody>
                    <a:bodyPr/>
                    <a:lstStyle/>
                    <a:p>
                      <a:pPr algn="ctr"/>
                      <a:r>
                        <a:rPr lang="en-US" sz="900" b="1" dirty="0"/>
                        <a:t>Program/Grantee</a:t>
                      </a:r>
                      <a:br>
                        <a:rPr lang="en-US" sz="900" b="1" dirty="0"/>
                      </a:br>
                      <a:endParaRPr lang="en-US" sz="900" dirty="0"/>
                    </a:p>
                  </a:txBody>
                  <a:tcPr marL="73888" marR="73888" marT="21551" marB="21551" anchor="ctr">
                    <a:lnL>
                      <a:noFill/>
                    </a:lnL>
                    <a:lnR>
                      <a:noFill/>
                    </a:lnR>
                    <a:lnT>
                      <a:noFill/>
                    </a:lnT>
                    <a:lnB>
                      <a:noFill/>
                    </a:lnB>
                  </a:tcPr>
                </a:tc>
                <a:tc>
                  <a:txBody>
                    <a:bodyPr/>
                    <a:lstStyle/>
                    <a:p>
                      <a:pPr algn="ctr"/>
                      <a:r>
                        <a:rPr lang="en-US" sz="900" b="1"/>
                        <a:t>Head Start </a:t>
                      </a:r>
                      <a:br>
                        <a:rPr lang="en-US" sz="900" b="1"/>
                      </a:br>
                      <a:endParaRPr lang="en-US" sz="900"/>
                    </a:p>
                  </a:txBody>
                  <a:tcPr marL="73888" marR="73888" marT="21551" marB="21551" anchor="ctr">
                    <a:lnL>
                      <a:noFill/>
                    </a:lnL>
                    <a:lnR>
                      <a:noFill/>
                    </a:lnR>
                    <a:lnT>
                      <a:noFill/>
                    </a:lnT>
                    <a:lnB>
                      <a:noFill/>
                    </a:lnB>
                  </a:tcPr>
                </a:tc>
                <a:tc>
                  <a:txBody>
                    <a:bodyPr/>
                    <a:lstStyle/>
                    <a:p>
                      <a:pPr algn="ctr"/>
                      <a:r>
                        <a:rPr lang="en-US" sz="900" b="1" dirty="0"/>
                        <a:t>Early Head Start </a:t>
                      </a:r>
                      <a:br>
                        <a:rPr lang="en-US" sz="900" b="1" dirty="0"/>
                      </a:br>
                      <a:endParaRPr lang="en-US" sz="900" dirty="0"/>
                    </a:p>
                  </a:txBody>
                  <a:tcPr marL="73888" marR="73888" marT="21551" marB="21551" anchor="ctr">
                    <a:lnL>
                      <a:noFill/>
                    </a:lnL>
                    <a:lnR>
                      <a:noFill/>
                    </a:lnR>
                    <a:lnT>
                      <a:noFill/>
                    </a:lnT>
                    <a:lnB>
                      <a:noFill/>
                    </a:lnB>
                  </a:tcPr>
                </a:tc>
                <a:tc>
                  <a:txBody>
                    <a:bodyPr/>
                    <a:lstStyle/>
                    <a:p>
                      <a:pPr algn="ctr"/>
                      <a:r>
                        <a:rPr lang="en-US" sz="900" b="1"/>
                        <a:t>Phone</a:t>
                      </a:r>
                      <a:endParaRPr lang="en-US" sz="900"/>
                    </a:p>
                  </a:txBody>
                  <a:tcPr marL="73888" marR="73888" marT="21551" marB="21551" anchor="ctr">
                    <a:lnL>
                      <a:noFill/>
                    </a:lnL>
                    <a:lnR>
                      <a:noFill/>
                    </a:lnR>
                    <a:lnT>
                      <a:noFill/>
                    </a:lnT>
                    <a:lnB>
                      <a:noFill/>
                    </a:lnB>
                  </a:tcPr>
                </a:tc>
              </a:tr>
              <a:tr h="185341">
                <a:tc>
                  <a:txBody>
                    <a:bodyPr/>
                    <a:lstStyle/>
                    <a:p>
                      <a:pPr algn="ctr"/>
                      <a:r>
                        <a:rPr lang="en-US" sz="900">
                          <a:effectLst/>
                          <a:hlinkClick r:id="rId2" action="ppaction://hlinkfile"/>
                        </a:rPr>
                        <a:t>Badlands</a:t>
                      </a:r>
                      <a:endParaRPr lang="en-US" sz="900">
                        <a:effectLst/>
                      </a:endParaRPr>
                    </a:p>
                  </a:txBody>
                  <a:tcPr marL="73888" marR="73888" marT="21551" marB="21551" anchor="ctr">
                    <a:lnL>
                      <a:noFill/>
                    </a:lnL>
                    <a:lnR>
                      <a:noFill/>
                    </a:lnR>
                    <a:lnT>
                      <a:noFill/>
                    </a:lnT>
                    <a:lnB>
                      <a:noFill/>
                    </a:lnB>
                  </a:tcPr>
                </a:tc>
                <a:tc>
                  <a:txBody>
                    <a:bodyPr/>
                    <a:lstStyle/>
                    <a:p>
                      <a:pPr algn="ctr"/>
                      <a:r>
                        <a:rPr lang="en-US" sz="900">
                          <a:effectLst/>
                        </a:rPr>
                        <a:t>X</a:t>
                      </a:r>
                    </a:p>
                  </a:txBody>
                  <a:tcPr marL="73888" marR="73888" marT="21551" marB="21551" anchor="ctr">
                    <a:lnL>
                      <a:noFill/>
                    </a:lnL>
                    <a:lnR>
                      <a:noFill/>
                    </a:lnR>
                    <a:lnT>
                      <a:noFill/>
                    </a:lnT>
                    <a:lnB>
                      <a:noFill/>
                    </a:lnB>
                  </a:tcPr>
                </a:tc>
                <a:tc>
                  <a:txBody>
                    <a:bodyPr/>
                    <a:lstStyle/>
                    <a:p>
                      <a:pPr algn="ctr"/>
                      <a:r>
                        <a:rPr lang="en-US" sz="900">
                          <a:effectLst/>
                        </a:rPr>
                        <a:t>X </a:t>
                      </a:r>
                    </a:p>
                  </a:txBody>
                  <a:tcPr marL="73888" marR="73888" marT="21551" marB="21551" anchor="ctr">
                    <a:lnL>
                      <a:noFill/>
                    </a:lnL>
                    <a:lnR>
                      <a:noFill/>
                    </a:lnR>
                    <a:lnT>
                      <a:noFill/>
                    </a:lnT>
                    <a:lnB>
                      <a:noFill/>
                    </a:lnB>
                  </a:tcPr>
                </a:tc>
                <a:tc>
                  <a:txBody>
                    <a:bodyPr/>
                    <a:lstStyle/>
                    <a:p>
                      <a:pPr algn="ctr"/>
                      <a:r>
                        <a:rPr lang="en-US" sz="900">
                          <a:effectLst/>
                        </a:rPr>
                        <a:t>605-723-8837 </a:t>
                      </a:r>
                    </a:p>
                  </a:txBody>
                  <a:tcPr marL="73888" marR="73888" marT="21551" marB="21551" anchor="ctr">
                    <a:lnL>
                      <a:noFill/>
                    </a:lnL>
                    <a:lnR>
                      <a:noFill/>
                    </a:lnR>
                    <a:lnT>
                      <a:noFill/>
                    </a:lnT>
                    <a:lnB>
                      <a:noFill/>
                    </a:lnB>
                  </a:tcPr>
                </a:tc>
              </a:tr>
              <a:tr h="431009">
                <a:tc>
                  <a:txBody>
                    <a:bodyPr/>
                    <a:lstStyle/>
                    <a:p>
                      <a:pPr algn="ctr"/>
                      <a:r>
                        <a:rPr lang="en-US" sz="900">
                          <a:effectLst/>
                          <a:hlinkClick r:id="rId3" action="ppaction://hlinkfile"/>
                        </a:rPr>
                        <a:t>Cheyenne River Sioux Tribe</a:t>
                      </a:r>
                      <a:endParaRPr lang="en-US" sz="900">
                        <a:effectLst/>
                      </a:endParaRPr>
                    </a:p>
                  </a:txBody>
                  <a:tcPr marL="73888" marR="73888" marT="21551" marB="21551" anchor="ctr">
                    <a:lnL>
                      <a:noFill/>
                    </a:lnL>
                    <a:lnR>
                      <a:noFill/>
                    </a:lnR>
                    <a:lnT>
                      <a:noFill/>
                    </a:lnT>
                    <a:lnB>
                      <a:noFill/>
                    </a:lnB>
                  </a:tcPr>
                </a:tc>
                <a:tc>
                  <a:txBody>
                    <a:bodyPr/>
                    <a:lstStyle/>
                    <a:p>
                      <a:pPr algn="ctr"/>
                      <a:r>
                        <a:rPr lang="en-US" sz="900" dirty="0">
                          <a:effectLst/>
                        </a:rPr>
                        <a:t>X</a:t>
                      </a:r>
                    </a:p>
                  </a:txBody>
                  <a:tcPr marL="73888" marR="73888" marT="21551" marB="21551" anchor="ctr">
                    <a:lnL>
                      <a:noFill/>
                    </a:lnL>
                    <a:lnR>
                      <a:noFill/>
                    </a:lnR>
                    <a:lnT>
                      <a:noFill/>
                    </a:lnT>
                    <a:lnB>
                      <a:noFill/>
                    </a:lnB>
                  </a:tcPr>
                </a:tc>
                <a:tc>
                  <a:txBody>
                    <a:bodyPr/>
                    <a:lstStyle/>
                    <a:p>
                      <a:pPr algn="ctr"/>
                      <a:endParaRPr lang="en-US" sz="900" dirty="0">
                        <a:effectLst/>
                      </a:endParaRPr>
                    </a:p>
                  </a:txBody>
                  <a:tcPr marL="73888" marR="73888" marT="21551" marB="21551" anchor="ctr">
                    <a:lnL>
                      <a:noFill/>
                    </a:lnL>
                    <a:lnR>
                      <a:noFill/>
                    </a:lnR>
                    <a:lnT>
                      <a:noFill/>
                    </a:lnT>
                    <a:lnB>
                      <a:noFill/>
                    </a:lnB>
                  </a:tcPr>
                </a:tc>
                <a:tc>
                  <a:txBody>
                    <a:bodyPr/>
                    <a:lstStyle/>
                    <a:p>
                      <a:pPr algn="ctr"/>
                      <a:r>
                        <a:rPr lang="en-US" sz="900">
                          <a:effectLst/>
                        </a:rPr>
                        <a:t>605-964-8711 </a:t>
                      </a:r>
                    </a:p>
                  </a:txBody>
                  <a:tcPr marL="73888" marR="73888" marT="21551" marB="21551" anchor="ctr">
                    <a:lnL>
                      <a:noFill/>
                    </a:lnL>
                    <a:lnR>
                      <a:noFill/>
                    </a:lnR>
                    <a:lnT>
                      <a:noFill/>
                    </a:lnT>
                    <a:lnB>
                      <a:noFill/>
                    </a:lnB>
                  </a:tcPr>
                </a:tc>
              </a:tr>
              <a:tr h="431009">
                <a:tc>
                  <a:txBody>
                    <a:bodyPr/>
                    <a:lstStyle/>
                    <a:p>
                      <a:pPr algn="ctr"/>
                      <a:r>
                        <a:rPr lang="en-US" sz="900">
                          <a:effectLst/>
                        </a:rPr>
                        <a:t>Crow Creek RAI Dakota Site</a:t>
                      </a:r>
                    </a:p>
                  </a:txBody>
                  <a:tcPr marL="73888" marR="73888" marT="21551" marB="21551" anchor="ctr">
                    <a:lnL>
                      <a:noFill/>
                    </a:lnL>
                    <a:lnR>
                      <a:noFill/>
                    </a:lnR>
                    <a:lnT>
                      <a:noFill/>
                    </a:lnT>
                    <a:lnB>
                      <a:noFill/>
                    </a:lnB>
                  </a:tcPr>
                </a:tc>
                <a:tc>
                  <a:txBody>
                    <a:bodyPr/>
                    <a:lstStyle/>
                    <a:p>
                      <a:pPr algn="ctr"/>
                      <a:r>
                        <a:rPr lang="en-US" sz="900">
                          <a:effectLst/>
                        </a:rPr>
                        <a:t>X</a:t>
                      </a:r>
                    </a:p>
                  </a:txBody>
                  <a:tcPr marL="73888" marR="73888" marT="21551" marB="21551" anchor="ctr">
                    <a:lnL>
                      <a:noFill/>
                    </a:lnL>
                    <a:lnR>
                      <a:noFill/>
                    </a:lnR>
                    <a:lnT>
                      <a:noFill/>
                    </a:lnT>
                    <a:lnB>
                      <a:noFill/>
                    </a:lnB>
                  </a:tcPr>
                </a:tc>
                <a:tc>
                  <a:txBody>
                    <a:bodyPr/>
                    <a:lstStyle/>
                    <a:p>
                      <a:pPr algn="ctr"/>
                      <a:r>
                        <a:rPr lang="en-US" sz="900">
                          <a:effectLst/>
                        </a:rPr>
                        <a:t>X</a:t>
                      </a:r>
                    </a:p>
                  </a:txBody>
                  <a:tcPr marL="73888" marR="73888" marT="21551" marB="21551" anchor="ctr">
                    <a:lnL>
                      <a:noFill/>
                    </a:lnL>
                    <a:lnR>
                      <a:noFill/>
                    </a:lnR>
                    <a:lnT>
                      <a:noFill/>
                    </a:lnT>
                    <a:lnB>
                      <a:noFill/>
                    </a:lnB>
                  </a:tcPr>
                </a:tc>
                <a:tc>
                  <a:txBody>
                    <a:bodyPr/>
                    <a:lstStyle/>
                    <a:p>
                      <a:pPr algn="ctr"/>
                      <a:r>
                        <a:rPr lang="en-US" sz="900">
                          <a:effectLst/>
                        </a:rPr>
                        <a:t>605-245-2337 </a:t>
                      </a:r>
                    </a:p>
                  </a:txBody>
                  <a:tcPr marL="73888" marR="73888" marT="21551" marB="21551" anchor="ctr">
                    <a:lnL>
                      <a:noFill/>
                    </a:lnL>
                    <a:lnR>
                      <a:noFill/>
                    </a:lnR>
                    <a:lnT>
                      <a:noFill/>
                    </a:lnT>
                    <a:lnB>
                      <a:noFill/>
                    </a:lnB>
                  </a:tcPr>
                </a:tc>
              </a:tr>
              <a:tr h="431009">
                <a:tc>
                  <a:txBody>
                    <a:bodyPr/>
                    <a:lstStyle/>
                    <a:p>
                      <a:pPr algn="ctr"/>
                      <a:r>
                        <a:rPr lang="en-US" sz="900">
                          <a:effectLst/>
                          <a:hlinkClick r:id="rId4" action="ppaction://hlinkfile"/>
                        </a:rPr>
                        <a:t>Inter-Lakes Community Action</a:t>
                      </a:r>
                      <a:endParaRPr lang="en-US" sz="900">
                        <a:effectLst/>
                      </a:endParaRPr>
                    </a:p>
                  </a:txBody>
                  <a:tcPr marL="73888" marR="73888" marT="21551" marB="21551" anchor="ctr">
                    <a:lnL>
                      <a:noFill/>
                    </a:lnL>
                    <a:lnR>
                      <a:noFill/>
                    </a:lnR>
                    <a:lnT>
                      <a:noFill/>
                    </a:lnT>
                    <a:lnB>
                      <a:noFill/>
                    </a:lnB>
                  </a:tcPr>
                </a:tc>
                <a:tc>
                  <a:txBody>
                    <a:bodyPr/>
                    <a:lstStyle/>
                    <a:p>
                      <a:pPr algn="ctr"/>
                      <a:r>
                        <a:rPr lang="en-US" sz="900">
                          <a:effectLst/>
                        </a:rPr>
                        <a:t>X</a:t>
                      </a:r>
                    </a:p>
                  </a:txBody>
                  <a:tcPr marL="73888" marR="73888" marT="21551" marB="21551" anchor="ctr">
                    <a:lnL>
                      <a:noFill/>
                    </a:lnL>
                    <a:lnR>
                      <a:noFill/>
                    </a:lnR>
                    <a:lnT>
                      <a:noFill/>
                    </a:lnT>
                    <a:lnB>
                      <a:noFill/>
                    </a:lnB>
                  </a:tcPr>
                </a:tc>
                <a:tc>
                  <a:txBody>
                    <a:bodyPr/>
                    <a:lstStyle/>
                    <a:p>
                      <a:pPr algn="ctr"/>
                      <a:r>
                        <a:rPr lang="en-US" sz="900">
                          <a:effectLst/>
                        </a:rPr>
                        <a:t>X</a:t>
                      </a:r>
                    </a:p>
                  </a:txBody>
                  <a:tcPr marL="73888" marR="73888" marT="21551" marB="21551" anchor="ctr">
                    <a:lnL>
                      <a:noFill/>
                    </a:lnL>
                    <a:lnR>
                      <a:noFill/>
                    </a:lnR>
                    <a:lnT>
                      <a:noFill/>
                    </a:lnT>
                    <a:lnB>
                      <a:noFill/>
                    </a:lnB>
                  </a:tcPr>
                </a:tc>
                <a:tc>
                  <a:txBody>
                    <a:bodyPr/>
                    <a:lstStyle/>
                    <a:p>
                      <a:pPr algn="ctr"/>
                      <a:r>
                        <a:rPr lang="en-US" sz="900" dirty="0">
                          <a:effectLst/>
                        </a:rPr>
                        <a:t>605-256-6518</a:t>
                      </a:r>
                    </a:p>
                  </a:txBody>
                  <a:tcPr marL="73888" marR="73888" marT="21551" marB="21551" anchor="ctr">
                    <a:lnL>
                      <a:noFill/>
                    </a:lnL>
                    <a:lnR>
                      <a:noFill/>
                    </a:lnR>
                    <a:lnT>
                      <a:noFill/>
                    </a:lnT>
                    <a:lnB>
                      <a:noFill/>
                    </a:lnB>
                  </a:tcPr>
                </a:tc>
              </a:tr>
              <a:tr h="301705">
                <a:tc>
                  <a:txBody>
                    <a:bodyPr/>
                    <a:lstStyle/>
                    <a:p>
                      <a:pPr algn="ctr"/>
                      <a:r>
                        <a:rPr lang="en-US" sz="900">
                          <a:effectLst/>
                          <a:hlinkClick r:id="rId5" action="ppaction://hlinkfile"/>
                        </a:rPr>
                        <a:t>Lower Brule Sioux Tribe </a:t>
                      </a:r>
                      <a:endParaRPr lang="en-US" sz="900">
                        <a:effectLst/>
                      </a:endParaRPr>
                    </a:p>
                  </a:txBody>
                  <a:tcPr marL="73888" marR="73888" marT="21551" marB="21551" anchor="ctr">
                    <a:lnL>
                      <a:noFill/>
                    </a:lnL>
                    <a:lnR>
                      <a:noFill/>
                    </a:lnR>
                    <a:lnT>
                      <a:noFill/>
                    </a:lnT>
                    <a:lnB>
                      <a:noFill/>
                    </a:lnB>
                  </a:tcPr>
                </a:tc>
                <a:tc>
                  <a:txBody>
                    <a:bodyPr/>
                    <a:lstStyle/>
                    <a:p>
                      <a:pPr algn="ctr"/>
                      <a:r>
                        <a:rPr lang="en-US" sz="900">
                          <a:effectLst/>
                        </a:rPr>
                        <a:t>X</a:t>
                      </a:r>
                    </a:p>
                  </a:txBody>
                  <a:tcPr marL="73888" marR="73888" marT="21551" marB="21551" anchor="ctr">
                    <a:lnL>
                      <a:noFill/>
                    </a:lnL>
                    <a:lnR>
                      <a:noFill/>
                    </a:lnR>
                    <a:lnT>
                      <a:noFill/>
                    </a:lnT>
                    <a:lnB>
                      <a:noFill/>
                    </a:lnB>
                  </a:tcPr>
                </a:tc>
                <a:tc>
                  <a:txBody>
                    <a:bodyPr/>
                    <a:lstStyle/>
                    <a:p>
                      <a:pPr algn="ctr"/>
                      <a:endParaRPr lang="en-US" sz="900">
                        <a:effectLst/>
                      </a:endParaRPr>
                    </a:p>
                  </a:txBody>
                  <a:tcPr marL="73888" marR="73888" marT="21551" marB="21551" anchor="ctr">
                    <a:lnL>
                      <a:noFill/>
                    </a:lnL>
                    <a:lnR>
                      <a:noFill/>
                    </a:lnR>
                    <a:lnT>
                      <a:noFill/>
                    </a:lnT>
                    <a:lnB>
                      <a:noFill/>
                    </a:lnB>
                  </a:tcPr>
                </a:tc>
                <a:tc>
                  <a:txBody>
                    <a:bodyPr/>
                    <a:lstStyle/>
                    <a:p>
                      <a:pPr algn="ctr"/>
                      <a:r>
                        <a:rPr lang="en-US" sz="900">
                          <a:effectLst/>
                        </a:rPr>
                        <a:t>605-473-5520 </a:t>
                      </a:r>
                    </a:p>
                  </a:txBody>
                  <a:tcPr marL="73888" marR="73888" marT="21551" marB="21551" anchor="ctr">
                    <a:lnL>
                      <a:noFill/>
                    </a:lnL>
                    <a:lnR>
                      <a:noFill/>
                    </a:lnR>
                    <a:lnT>
                      <a:noFill/>
                    </a:lnT>
                    <a:lnB>
                      <a:noFill/>
                    </a:lnB>
                  </a:tcPr>
                </a:tc>
              </a:tr>
              <a:tr h="431009">
                <a:tc>
                  <a:txBody>
                    <a:bodyPr/>
                    <a:lstStyle/>
                    <a:p>
                      <a:pPr algn="ctr"/>
                      <a:r>
                        <a:rPr lang="en-US" sz="900">
                          <a:effectLst/>
                          <a:hlinkClick r:id="rId6" action="ppaction://hlinkfile"/>
                        </a:rPr>
                        <a:t>Northeast South Dakota </a:t>
                      </a:r>
                      <a:endParaRPr lang="en-US" sz="900">
                        <a:effectLst/>
                      </a:endParaRPr>
                    </a:p>
                  </a:txBody>
                  <a:tcPr marL="73888" marR="73888" marT="21551" marB="21551" anchor="ctr">
                    <a:lnL>
                      <a:noFill/>
                    </a:lnL>
                    <a:lnR>
                      <a:noFill/>
                    </a:lnR>
                    <a:lnT>
                      <a:noFill/>
                    </a:lnT>
                    <a:lnB>
                      <a:noFill/>
                    </a:lnB>
                  </a:tcPr>
                </a:tc>
                <a:tc>
                  <a:txBody>
                    <a:bodyPr/>
                    <a:lstStyle/>
                    <a:p>
                      <a:pPr algn="ctr"/>
                      <a:r>
                        <a:rPr lang="en-US" sz="900">
                          <a:effectLst/>
                        </a:rPr>
                        <a:t>X</a:t>
                      </a:r>
                    </a:p>
                  </a:txBody>
                  <a:tcPr marL="73888" marR="73888" marT="21551" marB="21551" anchor="ctr">
                    <a:lnL>
                      <a:noFill/>
                    </a:lnL>
                    <a:lnR>
                      <a:noFill/>
                    </a:lnR>
                    <a:lnT>
                      <a:noFill/>
                    </a:lnT>
                    <a:lnB>
                      <a:noFill/>
                    </a:lnB>
                  </a:tcPr>
                </a:tc>
                <a:tc>
                  <a:txBody>
                    <a:bodyPr/>
                    <a:lstStyle/>
                    <a:p>
                      <a:pPr algn="ctr"/>
                      <a:endParaRPr lang="en-US" sz="900" dirty="0">
                        <a:effectLst/>
                      </a:endParaRPr>
                    </a:p>
                  </a:txBody>
                  <a:tcPr marL="73888" marR="73888" marT="21551" marB="21551" anchor="ctr">
                    <a:lnL>
                      <a:noFill/>
                    </a:lnL>
                    <a:lnR>
                      <a:noFill/>
                    </a:lnR>
                    <a:lnT>
                      <a:noFill/>
                    </a:lnT>
                    <a:lnB>
                      <a:noFill/>
                    </a:lnB>
                  </a:tcPr>
                </a:tc>
                <a:tc>
                  <a:txBody>
                    <a:bodyPr/>
                    <a:lstStyle/>
                    <a:p>
                      <a:pPr algn="ctr"/>
                      <a:r>
                        <a:rPr lang="en-US" sz="900">
                          <a:effectLst/>
                        </a:rPr>
                        <a:t>605-229-4506 </a:t>
                      </a:r>
                    </a:p>
                  </a:txBody>
                  <a:tcPr marL="73888" marR="73888" marT="21551" marB="21551" anchor="ctr">
                    <a:lnL>
                      <a:noFill/>
                    </a:lnL>
                    <a:lnR>
                      <a:noFill/>
                    </a:lnR>
                    <a:lnT>
                      <a:noFill/>
                    </a:lnT>
                    <a:lnB>
                      <a:noFill/>
                    </a:lnB>
                  </a:tcPr>
                </a:tc>
              </a:tr>
              <a:tr h="431009">
                <a:tc>
                  <a:txBody>
                    <a:bodyPr/>
                    <a:lstStyle/>
                    <a:p>
                      <a:pPr algn="ctr"/>
                      <a:r>
                        <a:rPr lang="en-US" sz="900">
                          <a:effectLst/>
                          <a:hlinkClick r:id="rId7" action="ppaction://hlinkfile"/>
                        </a:rPr>
                        <a:t>Oahe Child Development Center</a:t>
                      </a:r>
                      <a:endParaRPr lang="en-US" sz="900">
                        <a:effectLst/>
                      </a:endParaRPr>
                    </a:p>
                  </a:txBody>
                  <a:tcPr marL="73888" marR="73888" marT="21551" marB="21551" anchor="ctr">
                    <a:lnL>
                      <a:noFill/>
                    </a:lnL>
                    <a:lnR>
                      <a:noFill/>
                    </a:lnR>
                    <a:lnT>
                      <a:noFill/>
                    </a:lnT>
                    <a:lnB>
                      <a:noFill/>
                    </a:lnB>
                  </a:tcPr>
                </a:tc>
                <a:tc>
                  <a:txBody>
                    <a:bodyPr/>
                    <a:lstStyle/>
                    <a:p>
                      <a:pPr algn="ctr"/>
                      <a:r>
                        <a:rPr lang="en-US" sz="900">
                          <a:effectLst/>
                        </a:rPr>
                        <a:t>X</a:t>
                      </a:r>
                    </a:p>
                  </a:txBody>
                  <a:tcPr marL="73888" marR="73888" marT="21551" marB="21551" anchor="ctr">
                    <a:lnL>
                      <a:noFill/>
                    </a:lnL>
                    <a:lnR>
                      <a:noFill/>
                    </a:lnR>
                    <a:lnT>
                      <a:noFill/>
                    </a:lnT>
                    <a:lnB>
                      <a:noFill/>
                    </a:lnB>
                  </a:tcPr>
                </a:tc>
                <a:tc>
                  <a:txBody>
                    <a:bodyPr/>
                    <a:lstStyle/>
                    <a:p>
                      <a:pPr algn="ctr"/>
                      <a:r>
                        <a:rPr lang="en-US" sz="900">
                          <a:effectLst/>
                        </a:rPr>
                        <a:t>X</a:t>
                      </a:r>
                    </a:p>
                  </a:txBody>
                  <a:tcPr marL="73888" marR="73888" marT="21551" marB="21551" anchor="ctr">
                    <a:lnL>
                      <a:noFill/>
                    </a:lnL>
                    <a:lnR>
                      <a:noFill/>
                    </a:lnR>
                    <a:lnT>
                      <a:noFill/>
                    </a:lnT>
                    <a:lnB>
                      <a:noFill/>
                    </a:lnB>
                  </a:tcPr>
                </a:tc>
                <a:tc>
                  <a:txBody>
                    <a:bodyPr/>
                    <a:lstStyle/>
                    <a:p>
                      <a:pPr algn="ctr"/>
                      <a:r>
                        <a:rPr lang="en-US" sz="900">
                          <a:effectLst/>
                        </a:rPr>
                        <a:t>605-224-6603 </a:t>
                      </a:r>
                    </a:p>
                  </a:txBody>
                  <a:tcPr marL="73888" marR="73888" marT="21551" marB="21551" anchor="ctr">
                    <a:lnL>
                      <a:noFill/>
                    </a:lnL>
                    <a:lnR>
                      <a:noFill/>
                    </a:lnR>
                    <a:lnT>
                      <a:noFill/>
                    </a:lnT>
                    <a:lnB>
                      <a:noFill/>
                    </a:lnB>
                  </a:tcPr>
                </a:tc>
              </a:tr>
              <a:tr h="431009">
                <a:tc>
                  <a:txBody>
                    <a:bodyPr/>
                    <a:lstStyle/>
                    <a:p>
                      <a:pPr algn="ctr" fontAlgn="ctr"/>
                      <a:r>
                        <a:rPr lang="en-US" sz="900">
                          <a:effectLst/>
                          <a:hlinkClick r:id="rId8" action="ppaction://hlinkfile"/>
                        </a:rPr>
                        <a:t>Oglala Lakota College </a:t>
                      </a:r>
                      <a:endParaRPr lang="en-US" sz="900">
                        <a:effectLst/>
                      </a:endParaRPr>
                    </a:p>
                  </a:txBody>
                  <a:tcPr marL="73888" marR="73888" marT="21551" marB="21551" anchor="ctr">
                    <a:lnL>
                      <a:noFill/>
                    </a:lnL>
                    <a:lnR>
                      <a:noFill/>
                    </a:lnR>
                    <a:lnT>
                      <a:noFill/>
                    </a:lnT>
                    <a:lnB>
                      <a:noFill/>
                    </a:lnB>
                  </a:tcPr>
                </a:tc>
                <a:tc>
                  <a:txBody>
                    <a:bodyPr/>
                    <a:lstStyle/>
                    <a:p>
                      <a:pPr algn="ctr"/>
                      <a:r>
                        <a:rPr lang="en-US" sz="900" dirty="0">
                          <a:effectLst/>
                        </a:rPr>
                        <a:t>X</a:t>
                      </a:r>
                    </a:p>
                  </a:txBody>
                  <a:tcPr marL="73888" marR="73888" marT="21551" marB="21551" anchor="ctr">
                    <a:lnL>
                      <a:noFill/>
                    </a:lnL>
                    <a:lnR>
                      <a:noFill/>
                    </a:lnR>
                    <a:lnT>
                      <a:noFill/>
                    </a:lnT>
                    <a:lnB>
                      <a:noFill/>
                    </a:lnB>
                  </a:tcPr>
                </a:tc>
                <a:tc>
                  <a:txBody>
                    <a:bodyPr/>
                    <a:lstStyle/>
                    <a:p>
                      <a:pPr algn="ctr"/>
                      <a:r>
                        <a:rPr lang="en-US" sz="900">
                          <a:effectLst/>
                        </a:rPr>
                        <a:t>X </a:t>
                      </a:r>
                    </a:p>
                  </a:txBody>
                  <a:tcPr marL="73888" marR="73888" marT="21551" marB="21551" anchor="ctr">
                    <a:lnL>
                      <a:noFill/>
                    </a:lnL>
                    <a:lnR>
                      <a:noFill/>
                    </a:lnR>
                    <a:lnT>
                      <a:noFill/>
                    </a:lnT>
                    <a:lnB>
                      <a:noFill/>
                    </a:lnB>
                  </a:tcPr>
                </a:tc>
                <a:tc>
                  <a:txBody>
                    <a:bodyPr/>
                    <a:lstStyle/>
                    <a:p>
                      <a:pPr algn="ctr"/>
                      <a:r>
                        <a:rPr lang="en-US" sz="900">
                          <a:effectLst/>
                        </a:rPr>
                        <a:t>605-455-6000 </a:t>
                      </a:r>
                    </a:p>
                  </a:txBody>
                  <a:tcPr marL="73888" marR="73888" marT="21551" marB="21551" anchor="ctr">
                    <a:lnL>
                      <a:noFill/>
                    </a:lnL>
                    <a:lnR>
                      <a:noFill/>
                    </a:lnR>
                    <a:lnT>
                      <a:noFill/>
                    </a:lnT>
                    <a:lnB>
                      <a:noFill/>
                    </a:lnB>
                  </a:tcPr>
                </a:tc>
              </a:tr>
              <a:tr h="301705">
                <a:tc>
                  <a:txBody>
                    <a:bodyPr/>
                    <a:lstStyle/>
                    <a:p>
                      <a:pPr algn="ctr"/>
                      <a:r>
                        <a:rPr lang="en-US" sz="900">
                          <a:effectLst/>
                          <a:hlinkClick r:id="rId9" action="ppaction://hlinkfile"/>
                        </a:rPr>
                        <a:t>Rosebud Sioux Tribe </a:t>
                      </a:r>
                      <a:endParaRPr lang="en-US" sz="900">
                        <a:effectLst/>
                      </a:endParaRPr>
                    </a:p>
                  </a:txBody>
                  <a:tcPr marL="73888" marR="73888" marT="21551" marB="21551" anchor="ctr">
                    <a:lnL>
                      <a:noFill/>
                    </a:lnL>
                    <a:lnR>
                      <a:noFill/>
                    </a:lnR>
                    <a:lnT>
                      <a:noFill/>
                    </a:lnT>
                    <a:lnB>
                      <a:noFill/>
                    </a:lnB>
                  </a:tcPr>
                </a:tc>
                <a:tc>
                  <a:txBody>
                    <a:bodyPr/>
                    <a:lstStyle/>
                    <a:p>
                      <a:pPr algn="ctr"/>
                      <a:r>
                        <a:rPr lang="en-US" sz="900" dirty="0">
                          <a:effectLst/>
                        </a:rPr>
                        <a:t>X</a:t>
                      </a:r>
                    </a:p>
                  </a:txBody>
                  <a:tcPr marL="73888" marR="73888" marT="21551" marB="21551" anchor="ctr">
                    <a:lnL>
                      <a:noFill/>
                    </a:lnL>
                    <a:lnR>
                      <a:noFill/>
                    </a:lnR>
                    <a:lnT>
                      <a:noFill/>
                    </a:lnT>
                    <a:lnB>
                      <a:noFill/>
                    </a:lnB>
                  </a:tcPr>
                </a:tc>
                <a:tc>
                  <a:txBody>
                    <a:bodyPr/>
                    <a:lstStyle/>
                    <a:p>
                      <a:pPr algn="ctr"/>
                      <a:endParaRPr lang="en-US" sz="900">
                        <a:effectLst/>
                      </a:endParaRPr>
                    </a:p>
                  </a:txBody>
                  <a:tcPr marL="73888" marR="73888" marT="21551" marB="21551" anchor="ctr">
                    <a:lnL>
                      <a:noFill/>
                    </a:lnL>
                    <a:lnR>
                      <a:noFill/>
                    </a:lnR>
                    <a:lnT>
                      <a:noFill/>
                    </a:lnT>
                    <a:lnB>
                      <a:noFill/>
                    </a:lnB>
                  </a:tcPr>
                </a:tc>
                <a:tc>
                  <a:txBody>
                    <a:bodyPr/>
                    <a:lstStyle/>
                    <a:p>
                      <a:pPr algn="ctr"/>
                      <a:r>
                        <a:rPr lang="en-US" sz="900" dirty="0">
                          <a:effectLst/>
                        </a:rPr>
                        <a:t>605-856-2391 </a:t>
                      </a:r>
                    </a:p>
                  </a:txBody>
                  <a:tcPr marL="73888" marR="73888" marT="21551" marB="21551" anchor="ctr">
                    <a:lnL>
                      <a:noFill/>
                    </a:lnL>
                    <a:lnR>
                      <a:noFill/>
                    </a:lnR>
                    <a:lnT>
                      <a:noFill/>
                    </a:lnT>
                    <a:lnB>
                      <a:noFill/>
                    </a:lnB>
                  </a:tcPr>
                </a:tc>
              </a:tr>
            </a:tbl>
          </a:graphicData>
        </a:graphic>
      </p:graphicFrame>
    </p:spTree>
    <p:extLst>
      <p:ext uri="{BB962C8B-B14F-4D97-AF65-F5344CB8AC3E}">
        <p14:creationId xmlns:p14="http://schemas.microsoft.com/office/powerpoint/2010/main" val="249073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16162496"/>
              </p:ext>
            </p:extLst>
          </p:nvPr>
        </p:nvGraphicFramePr>
        <p:xfrm>
          <a:off x="457200" y="533400"/>
          <a:ext cx="7132328" cy="5334364"/>
        </p:xfrm>
        <a:graphic>
          <a:graphicData uri="http://schemas.openxmlformats.org/drawingml/2006/table">
            <a:tbl>
              <a:tblPr/>
              <a:tblGrid>
                <a:gridCol w="1783082"/>
                <a:gridCol w="1783082"/>
                <a:gridCol w="1783082"/>
                <a:gridCol w="1783082"/>
              </a:tblGrid>
              <a:tr h="1263869">
                <a:tc gridSpan="4">
                  <a:txBody>
                    <a:bodyPr/>
                    <a:lstStyle/>
                    <a:p>
                      <a:pPr algn="ctr"/>
                      <a:r>
                        <a:rPr lang="en-US" sz="1800" dirty="0">
                          <a:effectLst/>
                        </a:rPr>
                        <a:t>South Dakota Head Start Program Availability by Area. Detailed program descriptions below.</a:t>
                      </a:r>
                      <a:r>
                        <a:rPr lang="en-US" sz="900" dirty="0"/>
                        <a:t/>
                      </a:r>
                      <a:br>
                        <a:rPr lang="en-US" sz="900" dirty="0"/>
                      </a:br>
                      <a:endParaRPr lang="en-US" sz="900" dirty="0"/>
                    </a:p>
                  </a:txBody>
                  <a:tcPr marL="73888" marR="73888" marT="21551" marB="21551"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462518">
                <a:tc>
                  <a:txBody>
                    <a:bodyPr/>
                    <a:lstStyle/>
                    <a:p>
                      <a:pPr algn="ctr"/>
                      <a:r>
                        <a:rPr lang="en-US" sz="900" b="1"/>
                        <a:t>Program/Grantee</a:t>
                      </a:r>
                      <a:br>
                        <a:rPr lang="en-US" sz="900" b="1"/>
                      </a:br>
                      <a:endParaRPr lang="en-US" sz="900"/>
                    </a:p>
                  </a:txBody>
                  <a:tcPr marL="73888" marR="73888" marT="21551" marB="21551" anchor="ctr">
                    <a:lnL>
                      <a:noFill/>
                    </a:lnL>
                    <a:lnR>
                      <a:noFill/>
                    </a:lnR>
                    <a:lnT>
                      <a:noFill/>
                    </a:lnT>
                    <a:lnB>
                      <a:noFill/>
                    </a:lnB>
                  </a:tcPr>
                </a:tc>
                <a:tc>
                  <a:txBody>
                    <a:bodyPr/>
                    <a:lstStyle/>
                    <a:p>
                      <a:pPr algn="ctr"/>
                      <a:r>
                        <a:rPr lang="en-US" sz="900" b="1"/>
                        <a:t>Head Start </a:t>
                      </a:r>
                      <a:br>
                        <a:rPr lang="en-US" sz="900" b="1"/>
                      </a:br>
                      <a:endParaRPr lang="en-US" sz="900"/>
                    </a:p>
                  </a:txBody>
                  <a:tcPr marL="73888" marR="73888" marT="21551" marB="21551" anchor="ctr">
                    <a:lnL>
                      <a:noFill/>
                    </a:lnL>
                    <a:lnR>
                      <a:noFill/>
                    </a:lnR>
                    <a:lnT>
                      <a:noFill/>
                    </a:lnT>
                    <a:lnB>
                      <a:noFill/>
                    </a:lnB>
                  </a:tcPr>
                </a:tc>
                <a:tc>
                  <a:txBody>
                    <a:bodyPr/>
                    <a:lstStyle/>
                    <a:p>
                      <a:pPr algn="ctr"/>
                      <a:r>
                        <a:rPr lang="en-US" sz="900" b="1"/>
                        <a:t>Early Head Start </a:t>
                      </a:r>
                      <a:br>
                        <a:rPr lang="en-US" sz="900" b="1"/>
                      </a:br>
                      <a:endParaRPr lang="en-US" sz="900"/>
                    </a:p>
                  </a:txBody>
                  <a:tcPr marL="73888" marR="73888" marT="21551" marB="21551" anchor="ctr">
                    <a:lnL>
                      <a:noFill/>
                    </a:lnL>
                    <a:lnR>
                      <a:noFill/>
                    </a:lnR>
                    <a:lnT>
                      <a:noFill/>
                    </a:lnT>
                    <a:lnB>
                      <a:noFill/>
                    </a:lnB>
                  </a:tcPr>
                </a:tc>
                <a:tc>
                  <a:txBody>
                    <a:bodyPr/>
                    <a:lstStyle/>
                    <a:p>
                      <a:pPr algn="ctr"/>
                      <a:r>
                        <a:rPr lang="en-US" sz="900" b="1"/>
                        <a:t>Phone</a:t>
                      </a:r>
                      <a:endParaRPr lang="en-US" sz="900"/>
                    </a:p>
                  </a:txBody>
                  <a:tcPr marL="73888" marR="73888" marT="21551" marB="21551" anchor="ctr">
                    <a:lnL>
                      <a:noFill/>
                    </a:lnL>
                    <a:lnR>
                      <a:noFill/>
                    </a:lnR>
                    <a:lnT>
                      <a:noFill/>
                    </a:lnT>
                    <a:lnB>
                      <a:noFill/>
                    </a:lnB>
                  </a:tcPr>
                </a:tc>
              </a:tr>
              <a:tr h="185341">
                <a:tc>
                  <a:txBody>
                    <a:bodyPr/>
                    <a:lstStyle/>
                    <a:p>
                      <a:pPr algn="ctr"/>
                      <a:r>
                        <a:rPr lang="en-US" sz="900">
                          <a:effectLst/>
                          <a:hlinkClick r:id="rId2" action="ppaction://hlinkfile"/>
                        </a:rPr>
                        <a:t>Badlands</a:t>
                      </a:r>
                      <a:endParaRPr lang="en-US" sz="900">
                        <a:effectLst/>
                      </a:endParaRPr>
                    </a:p>
                  </a:txBody>
                  <a:tcPr marL="73888" marR="73888" marT="21551" marB="21551" anchor="ctr">
                    <a:lnL>
                      <a:noFill/>
                    </a:lnL>
                    <a:lnR>
                      <a:noFill/>
                    </a:lnR>
                    <a:lnT>
                      <a:noFill/>
                    </a:lnT>
                    <a:lnB>
                      <a:noFill/>
                    </a:lnB>
                  </a:tcPr>
                </a:tc>
                <a:tc>
                  <a:txBody>
                    <a:bodyPr/>
                    <a:lstStyle/>
                    <a:p>
                      <a:pPr algn="ctr"/>
                      <a:r>
                        <a:rPr lang="en-US" sz="900">
                          <a:effectLst/>
                        </a:rPr>
                        <a:t>X</a:t>
                      </a:r>
                    </a:p>
                  </a:txBody>
                  <a:tcPr marL="73888" marR="73888" marT="21551" marB="21551" anchor="ctr">
                    <a:lnL>
                      <a:noFill/>
                    </a:lnL>
                    <a:lnR>
                      <a:noFill/>
                    </a:lnR>
                    <a:lnT>
                      <a:noFill/>
                    </a:lnT>
                    <a:lnB>
                      <a:noFill/>
                    </a:lnB>
                  </a:tcPr>
                </a:tc>
                <a:tc>
                  <a:txBody>
                    <a:bodyPr/>
                    <a:lstStyle/>
                    <a:p>
                      <a:pPr algn="ctr"/>
                      <a:r>
                        <a:rPr lang="en-US" sz="900">
                          <a:effectLst/>
                        </a:rPr>
                        <a:t>X </a:t>
                      </a:r>
                    </a:p>
                  </a:txBody>
                  <a:tcPr marL="73888" marR="73888" marT="21551" marB="21551" anchor="ctr">
                    <a:lnL>
                      <a:noFill/>
                    </a:lnL>
                    <a:lnR>
                      <a:noFill/>
                    </a:lnR>
                    <a:lnT>
                      <a:noFill/>
                    </a:lnT>
                    <a:lnB>
                      <a:noFill/>
                    </a:lnB>
                  </a:tcPr>
                </a:tc>
                <a:tc>
                  <a:txBody>
                    <a:bodyPr/>
                    <a:lstStyle/>
                    <a:p>
                      <a:pPr algn="ctr"/>
                      <a:r>
                        <a:rPr lang="en-US" sz="900">
                          <a:effectLst/>
                        </a:rPr>
                        <a:t>605-723-8837 </a:t>
                      </a:r>
                    </a:p>
                  </a:txBody>
                  <a:tcPr marL="73888" marR="73888" marT="21551" marB="21551" anchor="ctr">
                    <a:lnL>
                      <a:noFill/>
                    </a:lnL>
                    <a:lnR>
                      <a:noFill/>
                    </a:lnR>
                    <a:lnT>
                      <a:noFill/>
                    </a:lnT>
                    <a:lnB>
                      <a:noFill/>
                    </a:lnB>
                  </a:tcPr>
                </a:tc>
              </a:tr>
              <a:tr h="462518">
                <a:tc>
                  <a:txBody>
                    <a:bodyPr/>
                    <a:lstStyle/>
                    <a:p>
                      <a:pPr algn="ctr"/>
                      <a:r>
                        <a:rPr lang="en-US" sz="900">
                          <a:effectLst/>
                          <a:hlinkClick r:id="rId3" action="ppaction://hlinkfile"/>
                        </a:rPr>
                        <a:t>Cheyenne River Sioux Tribe</a:t>
                      </a:r>
                      <a:endParaRPr lang="en-US" sz="900">
                        <a:effectLst/>
                      </a:endParaRPr>
                    </a:p>
                  </a:txBody>
                  <a:tcPr marL="73888" marR="73888" marT="21551" marB="21551" anchor="ctr">
                    <a:lnL>
                      <a:noFill/>
                    </a:lnL>
                    <a:lnR>
                      <a:noFill/>
                    </a:lnR>
                    <a:lnT>
                      <a:noFill/>
                    </a:lnT>
                    <a:lnB>
                      <a:noFill/>
                    </a:lnB>
                  </a:tcPr>
                </a:tc>
                <a:tc>
                  <a:txBody>
                    <a:bodyPr/>
                    <a:lstStyle/>
                    <a:p>
                      <a:pPr algn="ctr"/>
                      <a:r>
                        <a:rPr lang="en-US" sz="900">
                          <a:effectLst/>
                        </a:rPr>
                        <a:t>X</a:t>
                      </a:r>
                    </a:p>
                  </a:txBody>
                  <a:tcPr marL="73888" marR="73888" marT="21551" marB="21551" anchor="ctr">
                    <a:lnL>
                      <a:noFill/>
                    </a:lnL>
                    <a:lnR>
                      <a:noFill/>
                    </a:lnR>
                    <a:lnT>
                      <a:noFill/>
                    </a:lnT>
                    <a:lnB>
                      <a:noFill/>
                    </a:lnB>
                  </a:tcPr>
                </a:tc>
                <a:tc>
                  <a:txBody>
                    <a:bodyPr/>
                    <a:lstStyle/>
                    <a:p>
                      <a:pPr algn="ctr"/>
                      <a:endParaRPr lang="en-US" sz="900">
                        <a:effectLst/>
                      </a:endParaRPr>
                    </a:p>
                  </a:txBody>
                  <a:tcPr marL="73888" marR="73888" marT="21551" marB="21551" anchor="ctr">
                    <a:lnL>
                      <a:noFill/>
                    </a:lnL>
                    <a:lnR>
                      <a:noFill/>
                    </a:lnR>
                    <a:lnT>
                      <a:noFill/>
                    </a:lnT>
                    <a:lnB>
                      <a:noFill/>
                    </a:lnB>
                  </a:tcPr>
                </a:tc>
                <a:tc>
                  <a:txBody>
                    <a:bodyPr/>
                    <a:lstStyle/>
                    <a:p>
                      <a:pPr algn="ctr"/>
                      <a:r>
                        <a:rPr lang="en-US" sz="900">
                          <a:effectLst/>
                        </a:rPr>
                        <a:t>605-964-8711 </a:t>
                      </a:r>
                    </a:p>
                  </a:txBody>
                  <a:tcPr marL="73888" marR="73888" marT="21551" marB="21551" anchor="ctr">
                    <a:lnL>
                      <a:noFill/>
                    </a:lnL>
                    <a:lnR>
                      <a:noFill/>
                    </a:lnR>
                    <a:lnT>
                      <a:noFill/>
                    </a:lnT>
                    <a:lnB>
                      <a:noFill/>
                    </a:lnB>
                  </a:tcPr>
                </a:tc>
              </a:tr>
              <a:tr h="462518">
                <a:tc>
                  <a:txBody>
                    <a:bodyPr/>
                    <a:lstStyle/>
                    <a:p>
                      <a:pPr algn="ctr"/>
                      <a:r>
                        <a:rPr lang="en-US" sz="900">
                          <a:effectLst/>
                        </a:rPr>
                        <a:t>Crow Creek RAI Dakota Site</a:t>
                      </a:r>
                    </a:p>
                  </a:txBody>
                  <a:tcPr marL="73888" marR="73888" marT="21551" marB="21551" anchor="ctr">
                    <a:lnL>
                      <a:noFill/>
                    </a:lnL>
                    <a:lnR>
                      <a:noFill/>
                    </a:lnR>
                    <a:lnT>
                      <a:noFill/>
                    </a:lnT>
                    <a:lnB>
                      <a:noFill/>
                    </a:lnB>
                  </a:tcPr>
                </a:tc>
                <a:tc>
                  <a:txBody>
                    <a:bodyPr/>
                    <a:lstStyle/>
                    <a:p>
                      <a:pPr algn="ctr"/>
                      <a:r>
                        <a:rPr lang="en-US" sz="900">
                          <a:effectLst/>
                        </a:rPr>
                        <a:t>X</a:t>
                      </a:r>
                    </a:p>
                  </a:txBody>
                  <a:tcPr marL="73888" marR="73888" marT="21551" marB="21551" anchor="ctr">
                    <a:lnL>
                      <a:noFill/>
                    </a:lnL>
                    <a:lnR>
                      <a:noFill/>
                    </a:lnR>
                    <a:lnT>
                      <a:noFill/>
                    </a:lnT>
                    <a:lnB>
                      <a:noFill/>
                    </a:lnB>
                  </a:tcPr>
                </a:tc>
                <a:tc>
                  <a:txBody>
                    <a:bodyPr/>
                    <a:lstStyle/>
                    <a:p>
                      <a:pPr algn="ctr"/>
                      <a:r>
                        <a:rPr lang="en-US" sz="900">
                          <a:effectLst/>
                        </a:rPr>
                        <a:t>X</a:t>
                      </a:r>
                    </a:p>
                  </a:txBody>
                  <a:tcPr marL="73888" marR="73888" marT="21551" marB="21551" anchor="ctr">
                    <a:lnL>
                      <a:noFill/>
                    </a:lnL>
                    <a:lnR>
                      <a:noFill/>
                    </a:lnR>
                    <a:lnT>
                      <a:noFill/>
                    </a:lnT>
                    <a:lnB>
                      <a:noFill/>
                    </a:lnB>
                  </a:tcPr>
                </a:tc>
                <a:tc>
                  <a:txBody>
                    <a:bodyPr/>
                    <a:lstStyle/>
                    <a:p>
                      <a:pPr algn="ctr"/>
                      <a:r>
                        <a:rPr lang="en-US" sz="900" dirty="0">
                          <a:effectLst/>
                        </a:rPr>
                        <a:t>605-245-2337 </a:t>
                      </a:r>
                    </a:p>
                  </a:txBody>
                  <a:tcPr marL="73888" marR="73888" marT="21551" marB="21551" anchor="ctr">
                    <a:lnL>
                      <a:noFill/>
                    </a:lnL>
                    <a:lnR>
                      <a:noFill/>
                    </a:lnR>
                    <a:lnT>
                      <a:noFill/>
                    </a:lnT>
                    <a:lnB>
                      <a:noFill/>
                    </a:lnB>
                  </a:tcPr>
                </a:tc>
              </a:tr>
              <a:tr h="462518">
                <a:tc>
                  <a:txBody>
                    <a:bodyPr/>
                    <a:lstStyle/>
                    <a:p>
                      <a:pPr algn="ctr"/>
                      <a:r>
                        <a:rPr lang="en-US" sz="900">
                          <a:effectLst/>
                          <a:hlinkClick r:id="rId4" action="ppaction://hlinkfile"/>
                        </a:rPr>
                        <a:t>Inter-Lakes Community Action</a:t>
                      </a:r>
                      <a:endParaRPr lang="en-US" sz="900">
                        <a:effectLst/>
                      </a:endParaRPr>
                    </a:p>
                  </a:txBody>
                  <a:tcPr marL="73888" marR="73888" marT="21551" marB="21551" anchor="ctr">
                    <a:lnL>
                      <a:noFill/>
                    </a:lnL>
                    <a:lnR>
                      <a:noFill/>
                    </a:lnR>
                    <a:lnT>
                      <a:noFill/>
                    </a:lnT>
                    <a:lnB>
                      <a:noFill/>
                    </a:lnB>
                  </a:tcPr>
                </a:tc>
                <a:tc>
                  <a:txBody>
                    <a:bodyPr/>
                    <a:lstStyle/>
                    <a:p>
                      <a:pPr algn="ctr"/>
                      <a:r>
                        <a:rPr lang="en-US" sz="900">
                          <a:effectLst/>
                        </a:rPr>
                        <a:t>X</a:t>
                      </a:r>
                    </a:p>
                  </a:txBody>
                  <a:tcPr marL="73888" marR="73888" marT="21551" marB="21551" anchor="ctr">
                    <a:lnL>
                      <a:noFill/>
                    </a:lnL>
                    <a:lnR>
                      <a:noFill/>
                    </a:lnR>
                    <a:lnT>
                      <a:noFill/>
                    </a:lnT>
                    <a:lnB>
                      <a:noFill/>
                    </a:lnB>
                  </a:tcPr>
                </a:tc>
                <a:tc>
                  <a:txBody>
                    <a:bodyPr/>
                    <a:lstStyle/>
                    <a:p>
                      <a:pPr algn="ctr"/>
                      <a:r>
                        <a:rPr lang="en-US" sz="900">
                          <a:effectLst/>
                        </a:rPr>
                        <a:t>X</a:t>
                      </a:r>
                    </a:p>
                  </a:txBody>
                  <a:tcPr marL="73888" marR="73888" marT="21551" marB="21551" anchor="ctr">
                    <a:lnL>
                      <a:noFill/>
                    </a:lnL>
                    <a:lnR>
                      <a:noFill/>
                    </a:lnR>
                    <a:lnT>
                      <a:noFill/>
                    </a:lnT>
                    <a:lnB>
                      <a:noFill/>
                    </a:lnB>
                  </a:tcPr>
                </a:tc>
                <a:tc>
                  <a:txBody>
                    <a:bodyPr/>
                    <a:lstStyle/>
                    <a:p>
                      <a:pPr algn="ctr"/>
                      <a:r>
                        <a:rPr lang="en-US" sz="900" dirty="0">
                          <a:effectLst/>
                        </a:rPr>
                        <a:t>605-256-6518</a:t>
                      </a:r>
                    </a:p>
                  </a:txBody>
                  <a:tcPr marL="73888" marR="73888" marT="21551" marB="21551" anchor="ctr">
                    <a:lnL>
                      <a:noFill/>
                    </a:lnL>
                    <a:lnR>
                      <a:noFill/>
                    </a:lnR>
                    <a:lnT>
                      <a:noFill/>
                    </a:lnT>
                    <a:lnB>
                      <a:noFill/>
                    </a:lnB>
                  </a:tcPr>
                </a:tc>
              </a:tr>
              <a:tr h="323764">
                <a:tc>
                  <a:txBody>
                    <a:bodyPr/>
                    <a:lstStyle/>
                    <a:p>
                      <a:pPr algn="ctr"/>
                      <a:r>
                        <a:rPr lang="en-US" sz="900">
                          <a:effectLst/>
                          <a:hlinkClick r:id="rId5" action="ppaction://hlinkfile"/>
                        </a:rPr>
                        <a:t>Lower Brule Sioux Tribe </a:t>
                      </a:r>
                      <a:endParaRPr lang="en-US" sz="900">
                        <a:effectLst/>
                      </a:endParaRPr>
                    </a:p>
                  </a:txBody>
                  <a:tcPr marL="73888" marR="73888" marT="21551" marB="21551" anchor="ctr">
                    <a:lnL>
                      <a:noFill/>
                    </a:lnL>
                    <a:lnR>
                      <a:noFill/>
                    </a:lnR>
                    <a:lnT>
                      <a:noFill/>
                    </a:lnT>
                    <a:lnB>
                      <a:noFill/>
                    </a:lnB>
                  </a:tcPr>
                </a:tc>
                <a:tc>
                  <a:txBody>
                    <a:bodyPr/>
                    <a:lstStyle/>
                    <a:p>
                      <a:pPr algn="ctr"/>
                      <a:r>
                        <a:rPr lang="en-US" sz="900">
                          <a:effectLst/>
                        </a:rPr>
                        <a:t>X</a:t>
                      </a:r>
                    </a:p>
                  </a:txBody>
                  <a:tcPr marL="73888" marR="73888" marT="21551" marB="21551" anchor="ctr">
                    <a:lnL>
                      <a:noFill/>
                    </a:lnL>
                    <a:lnR>
                      <a:noFill/>
                    </a:lnR>
                    <a:lnT>
                      <a:noFill/>
                    </a:lnT>
                    <a:lnB>
                      <a:noFill/>
                    </a:lnB>
                  </a:tcPr>
                </a:tc>
                <a:tc>
                  <a:txBody>
                    <a:bodyPr/>
                    <a:lstStyle/>
                    <a:p>
                      <a:pPr algn="ctr"/>
                      <a:endParaRPr lang="en-US" sz="900" dirty="0">
                        <a:effectLst/>
                      </a:endParaRPr>
                    </a:p>
                  </a:txBody>
                  <a:tcPr marL="73888" marR="73888" marT="21551" marB="21551" anchor="ctr">
                    <a:lnL>
                      <a:noFill/>
                    </a:lnL>
                    <a:lnR>
                      <a:noFill/>
                    </a:lnR>
                    <a:lnT>
                      <a:noFill/>
                    </a:lnT>
                    <a:lnB>
                      <a:noFill/>
                    </a:lnB>
                  </a:tcPr>
                </a:tc>
                <a:tc>
                  <a:txBody>
                    <a:bodyPr/>
                    <a:lstStyle/>
                    <a:p>
                      <a:pPr algn="ctr"/>
                      <a:r>
                        <a:rPr lang="en-US" sz="900">
                          <a:effectLst/>
                        </a:rPr>
                        <a:t>605-473-5520 </a:t>
                      </a:r>
                    </a:p>
                  </a:txBody>
                  <a:tcPr marL="73888" marR="73888" marT="21551" marB="21551" anchor="ctr">
                    <a:lnL>
                      <a:noFill/>
                    </a:lnL>
                    <a:lnR>
                      <a:noFill/>
                    </a:lnR>
                    <a:lnT>
                      <a:noFill/>
                    </a:lnT>
                    <a:lnB>
                      <a:noFill/>
                    </a:lnB>
                  </a:tcPr>
                </a:tc>
              </a:tr>
              <a:tr h="462518">
                <a:tc>
                  <a:txBody>
                    <a:bodyPr/>
                    <a:lstStyle/>
                    <a:p>
                      <a:pPr algn="ctr"/>
                      <a:r>
                        <a:rPr lang="en-US" sz="900">
                          <a:effectLst/>
                          <a:hlinkClick r:id="rId6" action="ppaction://hlinkfile"/>
                        </a:rPr>
                        <a:t>Northeast South Dakota </a:t>
                      </a:r>
                      <a:endParaRPr lang="en-US" sz="900">
                        <a:effectLst/>
                      </a:endParaRPr>
                    </a:p>
                  </a:txBody>
                  <a:tcPr marL="73888" marR="73888" marT="21551" marB="21551" anchor="ctr">
                    <a:lnL>
                      <a:noFill/>
                    </a:lnL>
                    <a:lnR>
                      <a:noFill/>
                    </a:lnR>
                    <a:lnT>
                      <a:noFill/>
                    </a:lnT>
                    <a:lnB>
                      <a:noFill/>
                    </a:lnB>
                  </a:tcPr>
                </a:tc>
                <a:tc>
                  <a:txBody>
                    <a:bodyPr/>
                    <a:lstStyle/>
                    <a:p>
                      <a:pPr algn="ctr"/>
                      <a:r>
                        <a:rPr lang="en-US" sz="900">
                          <a:effectLst/>
                        </a:rPr>
                        <a:t>X</a:t>
                      </a:r>
                    </a:p>
                  </a:txBody>
                  <a:tcPr marL="73888" marR="73888" marT="21551" marB="21551" anchor="ctr">
                    <a:lnL>
                      <a:noFill/>
                    </a:lnL>
                    <a:lnR>
                      <a:noFill/>
                    </a:lnR>
                    <a:lnT>
                      <a:noFill/>
                    </a:lnT>
                    <a:lnB>
                      <a:noFill/>
                    </a:lnB>
                  </a:tcPr>
                </a:tc>
                <a:tc>
                  <a:txBody>
                    <a:bodyPr/>
                    <a:lstStyle/>
                    <a:p>
                      <a:pPr algn="ctr"/>
                      <a:endParaRPr lang="en-US" sz="900">
                        <a:effectLst/>
                      </a:endParaRPr>
                    </a:p>
                  </a:txBody>
                  <a:tcPr marL="73888" marR="73888" marT="21551" marB="21551" anchor="ctr">
                    <a:lnL>
                      <a:noFill/>
                    </a:lnL>
                    <a:lnR>
                      <a:noFill/>
                    </a:lnR>
                    <a:lnT>
                      <a:noFill/>
                    </a:lnT>
                    <a:lnB>
                      <a:noFill/>
                    </a:lnB>
                  </a:tcPr>
                </a:tc>
                <a:tc>
                  <a:txBody>
                    <a:bodyPr/>
                    <a:lstStyle/>
                    <a:p>
                      <a:pPr algn="ctr"/>
                      <a:r>
                        <a:rPr lang="en-US" sz="900">
                          <a:effectLst/>
                        </a:rPr>
                        <a:t>605-229-4506 </a:t>
                      </a:r>
                    </a:p>
                  </a:txBody>
                  <a:tcPr marL="73888" marR="73888" marT="21551" marB="21551" anchor="ctr">
                    <a:lnL>
                      <a:noFill/>
                    </a:lnL>
                    <a:lnR>
                      <a:noFill/>
                    </a:lnR>
                    <a:lnT>
                      <a:noFill/>
                    </a:lnT>
                    <a:lnB>
                      <a:noFill/>
                    </a:lnB>
                  </a:tcPr>
                </a:tc>
              </a:tr>
              <a:tr h="462518">
                <a:tc>
                  <a:txBody>
                    <a:bodyPr/>
                    <a:lstStyle/>
                    <a:p>
                      <a:pPr algn="ctr"/>
                      <a:r>
                        <a:rPr lang="en-US" sz="900">
                          <a:effectLst/>
                          <a:hlinkClick r:id="rId7" action="ppaction://hlinkfile"/>
                        </a:rPr>
                        <a:t>Oahe Child Development Center</a:t>
                      </a:r>
                      <a:endParaRPr lang="en-US" sz="900">
                        <a:effectLst/>
                      </a:endParaRPr>
                    </a:p>
                  </a:txBody>
                  <a:tcPr marL="73888" marR="73888" marT="21551" marB="21551" anchor="ctr">
                    <a:lnL>
                      <a:noFill/>
                    </a:lnL>
                    <a:lnR>
                      <a:noFill/>
                    </a:lnR>
                    <a:lnT>
                      <a:noFill/>
                    </a:lnT>
                    <a:lnB>
                      <a:noFill/>
                    </a:lnB>
                  </a:tcPr>
                </a:tc>
                <a:tc>
                  <a:txBody>
                    <a:bodyPr/>
                    <a:lstStyle/>
                    <a:p>
                      <a:pPr algn="ctr"/>
                      <a:r>
                        <a:rPr lang="en-US" sz="900">
                          <a:effectLst/>
                        </a:rPr>
                        <a:t>X</a:t>
                      </a:r>
                    </a:p>
                  </a:txBody>
                  <a:tcPr marL="73888" marR="73888" marT="21551" marB="21551" anchor="ctr">
                    <a:lnL>
                      <a:noFill/>
                    </a:lnL>
                    <a:lnR>
                      <a:noFill/>
                    </a:lnR>
                    <a:lnT>
                      <a:noFill/>
                    </a:lnT>
                    <a:lnB>
                      <a:noFill/>
                    </a:lnB>
                  </a:tcPr>
                </a:tc>
                <a:tc>
                  <a:txBody>
                    <a:bodyPr/>
                    <a:lstStyle/>
                    <a:p>
                      <a:pPr algn="ctr"/>
                      <a:r>
                        <a:rPr lang="en-US" sz="900">
                          <a:effectLst/>
                        </a:rPr>
                        <a:t>X</a:t>
                      </a:r>
                    </a:p>
                  </a:txBody>
                  <a:tcPr marL="73888" marR="73888" marT="21551" marB="21551" anchor="ctr">
                    <a:lnL>
                      <a:noFill/>
                    </a:lnL>
                    <a:lnR>
                      <a:noFill/>
                    </a:lnR>
                    <a:lnT>
                      <a:noFill/>
                    </a:lnT>
                    <a:lnB>
                      <a:noFill/>
                    </a:lnB>
                  </a:tcPr>
                </a:tc>
                <a:tc>
                  <a:txBody>
                    <a:bodyPr/>
                    <a:lstStyle/>
                    <a:p>
                      <a:pPr algn="ctr"/>
                      <a:r>
                        <a:rPr lang="en-US" sz="900">
                          <a:effectLst/>
                        </a:rPr>
                        <a:t>605-224-6603 </a:t>
                      </a:r>
                    </a:p>
                  </a:txBody>
                  <a:tcPr marL="73888" marR="73888" marT="21551" marB="21551" anchor="ctr">
                    <a:lnL>
                      <a:noFill/>
                    </a:lnL>
                    <a:lnR>
                      <a:noFill/>
                    </a:lnR>
                    <a:lnT>
                      <a:noFill/>
                    </a:lnT>
                    <a:lnB>
                      <a:noFill/>
                    </a:lnB>
                  </a:tcPr>
                </a:tc>
              </a:tr>
              <a:tr h="462518">
                <a:tc>
                  <a:txBody>
                    <a:bodyPr/>
                    <a:lstStyle/>
                    <a:p>
                      <a:pPr algn="ctr" fontAlgn="ctr"/>
                      <a:r>
                        <a:rPr lang="en-US" sz="900">
                          <a:effectLst/>
                          <a:hlinkClick r:id="rId8" action="ppaction://hlinkfile"/>
                        </a:rPr>
                        <a:t>Oglala Lakota College </a:t>
                      </a:r>
                      <a:endParaRPr lang="en-US" sz="900">
                        <a:effectLst/>
                      </a:endParaRPr>
                    </a:p>
                  </a:txBody>
                  <a:tcPr marL="73888" marR="73888" marT="21551" marB="21551" anchor="ctr">
                    <a:lnL>
                      <a:noFill/>
                    </a:lnL>
                    <a:lnR>
                      <a:noFill/>
                    </a:lnR>
                    <a:lnT>
                      <a:noFill/>
                    </a:lnT>
                    <a:lnB>
                      <a:noFill/>
                    </a:lnB>
                  </a:tcPr>
                </a:tc>
                <a:tc>
                  <a:txBody>
                    <a:bodyPr/>
                    <a:lstStyle/>
                    <a:p>
                      <a:pPr algn="ctr"/>
                      <a:r>
                        <a:rPr lang="en-US" sz="900">
                          <a:effectLst/>
                        </a:rPr>
                        <a:t>X</a:t>
                      </a:r>
                    </a:p>
                  </a:txBody>
                  <a:tcPr marL="73888" marR="73888" marT="21551" marB="21551" anchor="ctr">
                    <a:lnL>
                      <a:noFill/>
                    </a:lnL>
                    <a:lnR>
                      <a:noFill/>
                    </a:lnR>
                    <a:lnT>
                      <a:noFill/>
                    </a:lnT>
                    <a:lnB>
                      <a:noFill/>
                    </a:lnB>
                  </a:tcPr>
                </a:tc>
                <a:tc>
                  <a:txBody>
                    <a:bodyPr/>
                    <a:lstStyle/>
                    <a:p>
                      <a:pPr algn="ctr"/>
                      <a:r>
                        <a:rPr lang="en-US" sz="900">
                          <a:effectLst/>
                        </a:rPr>
                        <a:t>X </a:t>
                      </a:r>
                    </a:p>
                  </a:txBody>
                  <a:tcPr marL="73888" marR="73888" marT="21551" marB="21551" anchor="ctr">
                    <a:lnL>
                      <a:noFill/>
                    </a:lnL>
                    <a:lnR>
                      <a:noFill/>
                    </a:lnR>
                    <a:lnT>
                      <a:noFill/>
                    </a:lnT>
                    <a:lnB>
                      <a:noFill/>
                    </a:lnB>
                  </a:tcPr>
                </a:tc>
                <a:tc>
                  <a:txBody>
                    <a:bodyPr/>
                    <a:lstStyle/>
                    <a:p>
                      <a:pPr algn="ctr"/>
                      <a:r>
                        <a:rPr lang="en-US" sz="900">
                          <a:effectLst/>
                        </a:rPr>
                        <a:t>605-455-6000 </a:t>
                      </a:r>
                    </a:p>
                  </a:txBody>
                  <a:tcPr marL="73888" marR="73888" marT="21551" marB="21551" anchor="ctr">
                    <a:lnL>
                      <a:noFill/>
                    </a:lnL>
                    <a:lnR>
                      <a:noFill/>
                    </a:lnR>
                    <a:lnT>
                      <a:noFill/>
                    </a:lnT>
                    <a:lnB>
                      <a:noFill/>
                    </a:lnB>
                  </a:tcPr>
                </a:tc>
              </a:tr>
              <a:tr h="323764">
                <a:tc>
                  <a:txBody>
                    <a:bodyPr/>
                    <a:lstStyle/>
                    <a:p>
                      <a:pPr algn="ctr"/>
                      <a:r>
                        <a:rPr lang="en-US" sz="900">
                          <a:effectLst/>
                          <a:hlinkClick r:id="rId9" action="ppaction://hlinkfile"/>
                        </a:rPr>
                        <a:t>Rosebud Sioux Tribe </a:t>
                      </a:r>
                      <a:endParaRPr lang="en-US" sz="900">
                        <a:effectLst/>
                      </a:endParaRPr>
                    </a:p>
                  </a:txBody>
                  <a:tcPr marL="73888" marR="73888" marT="21551" marB="21551" anchor="ctr">
                    <a:lnL>
                      <a:noFill/>
                    </a:lnL>
                    <a:lnR>
                      <a:noFill/>
                    </a:lnR>
                    <a:lnT>
                      <a:noFill/>
                    </a:lnT>
                    <a:lnB>
                      <a:noFill/>
                    </a:lnB>
                  </a:tcPr>
                </a:tc>
                <a:tc>
                  <a:txBody>
                    <a:bodyPr/>
                    <a:lstStyle/>
                    <a:p>
                      <a:pPr algn="ctr"/>
                      <a:r>
                        <a:rPr lang="en-US" sz="900">
                          <a:effectLst/>
                        </a:rPr>
                        <a:t>X</a:t>
                      </a:r>
                    </a:p>
                  </a:txBody>
                  <a:tcPr marL="73888" marR="73888" marT="21551" marB="21551" anchor="ctr">
                    <a:lnL>
                      <a:noFill/>
                    </a:lnL>
                    <a:lnR>
                      <a:noFill/>
                    </a:lnR>
                    <a:lnT>
                      <a:noFill/>
                    </a:lnT>
                    <a:lnB>
                      <a:noFill/>
                    </a:lnB>
                  </a:tcPr>
                </a:tc>
                <a:tc>
                  <a:txBody>
                    <a:bodyPr/>
                    <a:lstStyle/>
                    <a:p>
                      <a:pPr algn="ctr"/>
                      <a:endParaRPr lang="en-US" sz="900">
                        <a:effectLst/>
                      </a:endParaRPr>
                    </a:p>
                  </a:txBody>
                  <a:tcPr marL="73888" marR="73888" marT="21551" marB="21551" anchor="ctr">
                    <a:lnL>
                      <a:noFill/>
                    </a:lnL>
                    <a:lnR>
                      <a:noFill/>
                    </a:lnR>
                    <a:lnT>
                      <a:noFill/>
                    </a:lnT>
                    <a:lnB>
                      <a:noFill/>
                    </a:lnB>
                  </a:tcPr>
                </a:tc>
                <a:tc>
                  <a:txBody>
                    <a:bodyPr/>
                    <a:lstStyle/>
                    <a:p>
                      <a:pPr algn="ctr"/>
                      <a:r>
                        <a:rPr lang="en-US" sz="900" dirty="0">
                          <a:effectLst/>
                        </a:rPr>
                        <a:t>605-856-2391 </a:t>
                      </a:r>
                    </a:p>
                  </a:txBody>
                  <a:tcPr marL="73888" marR="73888" marT="21551" marB="21551" anchor="ctr">
                    <a:lnL>
                      <a:noFill/>
                    </a:lnL>
                    <a:lnR>
                      <a:noFill/>
                    </a:lnR>
                    <a:lnT>
                      <a:noFill/>
                    </a:lnT>
                    <a:lnB>
                      <a:noFill/>
                    </a:lnB>
                  </a:tcPr>
                </a:tc>
              </a:tr>
            </a:tbl>
          </a:graphicData>
        </a:graphic>
      </p:graphicFrame>
    </p:spTree>
    <p:extLst>
      <p:ext uri="{BB962C8B-B14F-4D97-AF65-F5344CB8AC3E}">
        <p14:creationId xmlns:p14="http://schemas.microsoft.com/office/powerpoint/2010/main" val="28250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31202164"/>
              </p:ext>
            </p:extLst>
          </p:nvPr>
        </p:nvGraphicFramePr>
        <p:xfrm>
          <a:off x="228600" y="355607"/>
          <a:ext cx="7772408" cy="4791852"/>
        </p:xfrm>
        <a:graphic>
          <a:graphicData uri="http://schemas.openxmlformats.org/drawingml/2006/table">
            <a:tbl>
              <a:tblPr/>
              <a:tblGrid>
                <a:gridCol w="1943102"/>
                <a:gridCol w="1943102"/>
                <a:gridCol w="1943102"/>
                <a:gridCol w="1943102"/>
              </a:tblGrid>
              <a:tr h="1244599">
                <a:tc>
                  <a:txBody>
                    <a:bodyPr/>
                    <a:lstStyle/>
                    <a:p>
                      <a:pPr algn="ctr"/>
                      <a:r>
                        <a:rPr lang="en-US" sz="1400" dirty="0">
                          <a:effectLst/>
                          <a:hlinkClick r:id="rId2" action="ppaction://hlinkfile"/>
                        </a:rPr>
                        <a:t>Rural America Initiatives Lakota Site </a:t>
                      </a:r>
                      <a:endParaRPr lang="en-US" sz="1400" dirty="0">
                        <a:effectLst/>
                      </a:endParaRPr>
                    </a:p>
                  </a:txBody>
                  <a:tcPr marL="90511" marR="90511" marT="26400" marB="26400" anchor="ctr">
                    <a:lnL>
                      <a:noFill/>
                    </a:lnL>
                    <a:lnR>
                      <a:noFill/>
                    </a:lnR>
                    <a:lnT>
                      <a:noFill/>
                    </a:lnT>
                    <a:lnB>
                      <a:noFill/>
                    </a:lnB>
                  </a:tcPr>
                </a:tc>
                <a:tc>
                  <a:txBody>
                    <a:bodyPr/>
                    <a:lstStyle/>
                    <a:p>
                      <a:pPr algn="ctr"/>
                      <a:r>
                        <a:rPr lang="en-US" sz="1400">
                          <a:effectLst/>
                        </a:rPr>
                        <a:t>X</a:t>
                      </a:r>
                    </a:p>
                  </a:txBody>
                  <a:tcPr marL="90511" marR="90511" marT="26400" marB="26400" anchor="ctr">
                    <a:lnL>
                      <a:noFill/>
                    </a:lnL>
                    <a:lnR>
                      <a:noFill/>
                    </a:lnR>
                    <a:lnT>
                      <a:noFill/>
                    </a:lnT>
                    <a:lnB>
                      <a:noFill/>
                    </a:lnB>
                  </a:tcPr>
                </a:tc>
                <a:tc>
                  <a:txBody>
                    <a:bodyPr/>
                    <a:lstStyle/>
                    <a:p>
                      <a:pPr algn="ctr"/>
                      <a:r>
                        <a:rPr lang="en-US" sz="1400" dirty="0">
                          <a:effectLst/>
                        </a:rPr>
                        <a:t>X </a:t>
                      </a:r>
                    </a:p>
                  </a:txBody>
                  <a:tcPr marL="90511" marR="90511" marT="26400" marB="26400" anchor="ctr">
                    <a:lnL>
                      <a:noFill/>
                    </a:lnL>
                    <a:lnR>
                      <a:noFill/>
                    </a:lnR>
                    <a:lnT>
                      <a:noFill/>
                    </a:lnT>
                    <a:lnB>
                      <a:noFill/>
                    </a:lnB>
                  </a:tcPr>
                </a:tc>
                <a:tc>
                  <a:txBody>
                    <a:bodyPr/>
                    <a:lstStyle/>
                    <a:p>
                      <a:pPr algn="ctr"/>
                      <a:r>
                        <a:rPr lang="en-US" sz="1400">
                          <a:effectLst/>
                        </a:rPr>
                        <a:t>605-341-3339 </a:t>
                      </a:r>
                    </a:p>
                  </a:txBody>
                  <a:tcPr marL="90511" marR="90511" marT="26400" marB="26400" anchor="ctr">
                    <a:lnL>
                      <a:noFill/>
                    </a:lnL>
                    <a:lnR>
                      <a:noFill/>
                    </a:lnR>
                    <a:lnT>
                      <a:noFill/>
                    </a:lnT>
                    <a:lnB>
                      <a:noFill/>
                    </a:lnB>
                  </a:tcPr>
                </a:tc>
              </a:tr>
              <a:tr h="266159">
                <a:tc>
                  <a:txBody>
                    <a:bodyPr/>
                    <a:lstStyle/>
                    <a:p>
                      <a:pPr algn="ctr"/>
                      <a:r>
                        <a:rPr lang="en-US" sz="1400" dirty="0">
                          <a:effectLst/>
                          <a:hlinkClick r:id="rId3" action="ppaction://hlinkfile"/>
                        </a:rPr>
                        <a:t>Sioux Falls </a:t>
                      </a:r>
                      <a:endParaRPr lang="en-US" sz="1400" dirty="0">
                        <a:effectLst/>
                      </a:endParaRPr>
                    </a:p>
                  </a:txBody>
                  <a:tcPr marL="90511" marR="90511" marT="26400" marB="26400" anchor="ctr">
                    <a:lnL>
                      <a:noFill/>
                    </a:lnL>
                    <a:lnR>
                      <a:noFill/>
                    </a:lnR>
                    <a:lnT>
                      <a:noFill/>
                    </a:lnT>
                    <a:lnB>
                      <a:noFill/>
                    </a:lnB>
                  </a:tcPr>
                </a:tc>
                <a:tc>
                  <a:txBody>
                    <a:bodyPr/>
                    <a:lstStyle/>
                    <a:p>
                      <a:pPr algn="ctr"/>
                      <a:r>
                        <a:rPr lang="en-US" sz="1400">
                          <a:effectLst/>
                        </a:rPr>
                        <a:t>X</a:t>
                      </a:r>
                    </a:p>
                  </a:txBody>
                  <a:tcPr marL="90511" marR="90511" marT="26400" marB="26400" anchor="ctr">
                    <a:lnL>
                      <a:noFill/>
                    </a:lnL>
                    <a:lnR>
                      <a:noFill/>
                    </a:lnR>
                    <a:lnT>
                      <a:noFill/>
                    </a:lnT>
                    <a:lnB>
                      <a:noFill/>
                    </a:lnB>
                  </a:tcPr>
                </a:tc>
                <a:tc>
                  <a:txBody>
                    <a:bodyPr/>
                    <a:lstStyle/>
                    <a:p>
                      <a:pPr algn="ctr"/>
                      <a:endParaRPr lang="en-US" sz="1400">
                        <a:effectLst/>
                      </a:endParaRPr>
                    </a:p>
                  </a:txBody>
                  <a:tcPr marL="90511" marR="90511" marT="26400" marB="26400" anchor="ctr">
                    <a:lnL>
                      <a:noFill/>
                    </a:lnL>
                    <a:lnR>
                      <a:noFill/>
                    </a:lnR>
                    <a:lnT>
                      <a:noFill/>
                    </a:lnT>
                    <a:lnB>
                      <a:noFill/>
                    </a:lnB>
                  </a:tcPr>
                </a:tc>
                <a:tc>
                  <a:txBody>
                    <a:bodyPr/>
                    <a:lstStyle/>
                    <a:p>
                      <a:pPr algn="ctr"/>
                      <a:r>
                        <a:rPr lang="en-US" sz="1400">
                          <a:effectLst/>
                        </a:rPr>
                        <a:t>605-367-8488 </a:t>
                      </a:r>
                    </a:p>
                  </a:txBody>
                  <a:tcPr marL="90511" marR="90511" marT="26400" marB="26400" anchor="ctr">
                    <a:lnL>
                      <a:noFill/>
                    </a:lnL>
                    <a:lnR>
                      <a:noFill/>
                    </a:lnR>
                    <a:lnT>
                      <a:noFill/>
                    </a:lnT>
                    <a:lnB>
                      <a:noFill/>
                    </a:lnB>
                  </a:tcPr>
                </a:tc>
              </a:tr>
              <a:tr h="527987">
                <a:tc>
                  <a:txBody>
                    <a:bodyPr/>
                    <a:lstStyle/>
                    <a:p>
                      <a:pPr algn="ctr"/>
                      <a:r>
                        <a:rPr lang="en-US" sz="1400">
                          <a:effectLst/>
                          <a:hlinkClick r:id="rId4" action="ppaction://hlinkfile"/>
                        </a:rPr>
                        <a:t>Sisseton/Wahpeton Sioux Tribe </a:t>
                      </a:r>
                      <a:endParaRPr lang="en-US" sz="1400">
                        <a:effectLst/>
                      </a:endParaRPr>
                    </a:p>
                  </a:txBody>
                  <a:tcPr marL="90511" marR="90511" marT="26400" marB="26400" anchor="ctr">
                    <a:lnL>
                      <a:noFill/>
                    </a:lnL>
                    <a:lnR>
                      <a:noFill/>
                    </a:lnR>
                    <a:lnT>
                      <a:noFill/>
                    </a:lnT>
                    <a:lnB>
                      <a:noFill/>
                    </a:lnB>
                  </a:tcPr>
                </a:tc>
                <a:tc>
                  <a:txBody>
                    <a:bodyPr/>
                    <a:lstStyle/>
                    <a:p>
                      <a:pPr algn="ctr"/>
                      <a:r>
                        <a:rPr lang="en-US" sz="1400">
                          <a:effectLst/>
                        </a:rPr>
                        <a:t>X</a:t>
                      </a:r>
                    </a:p>
                  </a:txBody>
                  <a:tcPr marL="90511" marR="90511" marT="26400" marB="26400" anchor="ctr">
                    <a:lnL>
                      <a:noFill/>
                    </a:lnL>
                    <a:lnR>
                      <a:noFill/>
                    </a:lnR>
                    <a:lnT>
                      <a:noFill/>
                    </a:lnT>
                    <a:lnB>
                      <a:noFill/>
                    </a:lnB>
                  </a:tcPr>
                </a:tc>
                <a:tc>
                  <a:txBody>
                    <a:bodyPr/>
                    <a:lstStyle/>
                    <a:p>
                      <a:pPr algn="ctr"/>
                      <a:r>
                        <a:rPr lang="en-US" sz="1400">
                          <a:effectLst/>
                        </a:rPr>
                        <a:t>X </a:t>
                      </a:r>
                    </a:p>
                  </a:txBody>
                  <a:tcPr marL="90511" marR="90511" marT="26400" marB="26400" anchor="ctr">
                    <a:lnL>
                      <a:noFill/>
                    </a:lnL>
                    <a:lnR>
                      <a:noFill/>
                    </a:lnR>
                    <a:lnT>
                      <a:noFill/>
                    </a:lnT>
                    <a:lnB>
                      <a:noFill/>
                    </a:lnB>
                  </a:tcPr>
                </a:tc>
                <a:tc>
                  <a:txBody>
                    <a:bodyPr/>
                    <a:lstStyle/>
                    <a:p>
                      <a:pPr algn="ctr"/>
                      <a:r>
                        <a:rPr lang="en-US" sz="1400">
                          <a:effectLst/>
                        </a:rPr>
                        <a:t>605-698-3103 </a:t>
                      </a:r>
                    </a:p>
                  </a:txBody>
                  <a:tcPr marL="90511" marR="90511" marT="26400" marB="26400" anchor="ctr">
                    <a:lnL>
                      <a:noFill/>
                    </a:lnL>
                    <a:lnR>
                      <a:noFill/>
                    </a:lnR>
                    <a:lnT>
                      <a:noFill/>
                    </a:lnT>
                    <a:lnB>
                      <a:noFill/>
                    </a:lnB>
                  </a:tcPr>
                </a:tc>
              </a:tr>
              <a:tr h="844774">
                <a:tc>
                  <a:txBody>
                    <a:bodyPr/>
                    <a:lstStyle/>
                    <a:p>
                      <a:pPr algn="ctr"/>
                      <a:r>
                        <a:rPr lang="en-US" sz="1400">
                          <a:effectLst/>
                          <a:hlinkClick r:id="rId5" action="ppaction://hlinkfile"/>
                        </a:rPr>
                        <a:t>South Central Child Development </a:t>
                      </a:r>
                      <a:endParaRPr lang="en-US" sz="1400">
                        <a:effectLst/>
                      </a:endParaRPr>
                    </a:p>
                  </a:txBody>
                  <a:tcPr marL="90511" marR="90511" marT="26400" marB="26400" anchor="ctr">
                    <a:lnL>
                      <a:noFill/>
                    </a:lnL>
                    <a:lnR>
                      <a:noFill/>
                    </a:lnR>
                    <a:lnT>
                      <a:noFill/>
                    </a:lnT>
                    <a:lnB>
                      <a:noFill/>
                    </a:lnB>
                  </a:tcPr>
                </a:tc>
                <a:tc>
                  <a:txBody>
                    <a:bodyPr/>
                    <a:lstStyle/>
                    <a:p>
                      <a:pPr algn="ctr"/>
                      <a:r>
                        <a:rPr lang="en-US" sz="1400">
                          <a:effectLst/>
                        </a:rPr>
                        <a:t>X</a:t>
                      </a:r>
                    </a:p>
                  </a:txBody>
                  <a:tcPr marL="90511" marR="90511" marT="26400" marB="26400" anchor="ctr">
                    <a:lnL>
                      <a:noFill/>
                    </a:lnL>
                    <a:lnR>
                      <a:noFill/>
                    </a:lnR>
                    <a:lnT>
                      <a:noFill/>
                    </a:lnT>
                    <a:lnB>
                      <a:noFill/>
                    </a:lnB>
                  </a:tcPr>
                </a:tc>
                <a:tc>
                  <a:txBody>
                    <a:bodyPr/>
                    <a:lstStyle/>
                    <a:p>
                      <a:pPr algn="ctr"/>
                      <a:endParaRPr lang="en-US" sz="1400">
                        <a:effectLst/>
                      </a:endParaRPr>
                    </a:p>
                  </a:txBody>
                  <a:tcPr marL="90511" marR="90511" marT="26400" marB="26400" anchor="ctr">
                    <a:lnL>
                      <a:noFill/>
                    </a:lnL>
                    <a:lnR>
                      <a:noFill/>
                    </a:lnR>
                    <a:lnT>
                      <a:noFill/>
                    </a:lnT>
                    <a:lnB>
                      <a:noFill/>
                    </a:lnB>
                  </a:tcPr>
                </a:tc>
                <a:tc>
                  <a:txBody>
                    <a:bodyPr/>
                    <a:lstStyle/>
                    <a:p>
                      <a:pPr algn="ctr"/>
                      <a:r>
                        <a:rPr lang="en-US" sz="1400">
                          <a:effectLst/>
                        </a:rPr>
                        <a:t>605-384-3683 </a:t>
                      </a:r>
                    </a:p>
                  </a:txBody>
                  <a:tcPr marL="90511" marR="90511" marT="26400" marB="26400" anchor="ctr">
                    <a:lnL>
                      <a:noFill/>
                    </a:lnL>
                    <a:lnR>
                      <a:noFill/>
                    </a:lnR>
                    <a:lnT>
                      <a:noFill/>
                    </a:lnT>
                    <a:lnB>
                      <a:noFill/>
                    </a:lnB>
                  </a:tcPr>
                </a:tc>
              </a:tr>
              <a:tr h="527987">
                <a:tc>
                  <a:txBody>
                    <a:bodyPr/>
                    <a:lstStyle/>
                    <a:p>
                      <a:pPr algn="ctr"/>
                      <a:r>
                        <a:rPr lang="en-US" sz="1400">
                          <a:effectLst/>
                          <a:hlinkClick r:id="rId6" action="ppaction://hlinkfile"/>
                        </a:rPr>
                        <a:t>Standing Rock Sioux Tribe</a:t>
                      </a:r>
                      <a:endParaRPr lang="en-US" sz="1400">
                        <a:effectLst/>
                      </a:endParaRPr>
                    </a:p>
                  </a:txBody>
                  <a:tcPr marL="90511" marR="90511" marT="26400" marB="26400" anchor="ctr">
                    <a:lnL>
                      <a:noFill/>
                    </a:lnL>
                    <a:lnR>
                      <a:noFill/>
                    </a:lnR>
                    <a:lnT>
                      <a:noFill/>
                    </a:lnT>
                    <a:lnB>
                      <a:noFill/>
                    </a:lnB>
                  </a:tcPr>
                </a:tc>
                <a:tc>
                  <a:txBody>
                    <a:bodyPr/>
                    <a:lstStyle/>
                    <a:p>
                      <a:pPr algn="ctr"/>
                      <a:r>
                        <a:rPr lang="en-US" sz="1400">
                          <a:effectLst/>
                        </a:rPr>
                        <a:t>X</a:t>
                      </a:r>
                    </a:p>
                  </a:txBody>
                  <a:tcPr marL="90511" marR="90511" marT="26400" marB="26400" anchor="ctr">
                    <a:lnL>
                      <a:noFill/>
                    </a:lnL>
                    <a:lnR>
                      <a:noFill/>
                    </a:lnR>
                    <a:lnT>
                      <a:noFill/>
                    </a:lnT>
                    <a:lnB>
                      <a:noFill/>
                    </a:lnB>
                  </a:tcPr>
                </a:tc>
                <a:tc>
                  <a:txBody>
                    <a:bodyPr/>
                    <a:lstStyle/>
                    <a:p>
                      <a:pPr algn="ctr"/>
                      <a:r>
                        <a:rPr lang="en-US" sz="1400">
                          <a:effectLst/>
                        </a:rPr>
                        <a:t>X</a:t>
                      </a:r>
                    </a:p>
                  </a:txBody>
                  <a:tcPr marL="90511" marR="90511" marT="26400" marB="26400" anchor="ctr">
                    <a:lnL>
                      <a:noFill/>
                    </a:lnL>
                    <a:lnR>
                      <a:noFill/>
                    </a:lnR>
                    <a:lnT>
                      <a:noFill/>
                    </a:lnT>
                    <a:lnB>
                      <a:noFill/>
                    </a:lnB>
                  </a:tcPr>
                </a:tc>
                <a:tc>
                  <a:txBody>
                    <a:bodyPr/>
                    <a:lstStyle/>
                    <a:p>
                      <a:pPr algn="ctr"/>
                      <a:r>
                        <a:rPr lang="en-US" sz="1400">
                          <a:effectLst/>
                        </a:rPr>
                        <a:t>701-854-7250 </a:t>
                      </a:r>
                    </a:p>
                  </a:txBody>
                  <a:tcPr marL="90511" marR="90511" marT="26400" marB="26400" anchor="ctr">
                    <a:lnL>
                      <a:noFill/>
                    </a:lnL>
                    <a:lnR>
                      <a:noFill/>
                    </a:lnR>
                    <a:lnT>
                      <a:noFill/>
                    </a:lnT>
                    <a:lnB>
                      <a:noFill/>
                    </a:lnB>
                  </a:tcPr>
                </a:tc>
              </a:tr>
              <a:tr h="527987">
                <a:tc>
                  <a:txBody>
                    <a:bodyPr/>
                    <a:lstStyle/>
                    <a:p>
                      <a:pPr algn="ctr"/>
                      <a:r>
                        <a:rPr lang="en-US" sz="1400">
                          <a:effectLst/>
                          <a:hlinkClick r:id="rId7" action="ppaction://hlinkfile"/>
                        </a:rPr>
                        <a:t>University of South Dakota</a:t>
                      </a:r>
                      <a:r>
                        <a:rPr lang="en-US" sz="1400">
                          <a:effectLst/>
                        </a:rPr>
                        <a:t> </a:t>
                      </a:r>
                    </a:p>
                  </a:txBody>
                  <a:tcPr marL="90511" marR="90511" marT="26400" marB="26400" anchor="ctr">
                    <a:lnL>
                      <a:noFill/>
                    </a:lnL>
                    <a:lnR>
                      <a:noFill/>
                    </a:lnR>
                    <a:lnT>
                      <a:noFill/>
                    </a:lnT>
                    <a:lnB>
                      <a:noFill/>
                    </a:lnB>
                  </a:tcPr>
                </a:tc>
                <a:tc>
                  <a:txBody>
                    <a:bodyPr/>
                    <a:lstStyle/>
                    <a:p>
                      <a:pPr algn="ctr"/>
                      <a:r>
                        <a:rPr lang="en-US" sz="1400">
                          <a:effectLst/>
                        </a:rPr>
                        <a:t>X</a:t>
                      </a:r>
                    </a:p>
                  </a:txBody>
                  <a:tcPr marL="90511" marR="90511" marT="26400" marB="26400" anchor="ctr">
                    <a:lnL>
                      <a:noFill/>
                    </a:lnL>
                    <a:lnR>
                      <a:noFill/>
                    </a:lnR>
                    <a:lnT>
                      <a:noFill/>
                    </a:lnT>
                    <a:lnB>
                      <a:noFill/>
                    </a:lnB>
                  </a:tcPr>
                </a:tc>
                <a:tc>
                  <a:txBody>
                    <a:bodyPr/>
                    <a:lstStyle/>
                    <a:p>
                      <a:pPr algn="ctr"/>
                      <a:r>
                        <a:rPr lang="en-US" sz="1400">
                          <a:effectLst/>
                        </a:rPr>
                        <a:t>X</a:t>
                      </a:r>
                    </a:p>
                  </a:txBody>
                  <a:tcPr marL="90511" marR="90511" marT="26400" marB="26400" anchor="ctr">
                    <a:lnL>
                      <a:noFill/>
                    </a:lnL>
                    <a:lnR>
                      <a:noFill/>
                    </a:lnR>
                    <a:lnT>
                      <a:noFill/>
                    </a:lnT>
                    <a:lnB>
                      <a:noFill/>
                    </a:lnB>
                  </a:tcPr>
                </a:tc>
                <a:tc>
                  <a:txBody>
                    <a:bodyPr/>
                    <a:lstStyle/>
                    <a:p>
                      <a:pPr algn="ctr"/>
                      <a:r>
                        <a:rPr lang="en-US" sz="1400">
                          <a:effectLst/>
                        </a:rPr>
                        <a:t>605-677-5235 </a:t>
                      </a:r>
                    </a:p>
                  </a:txBody>
                  <a:tcPr marL="90511" marR="90511" marT="26400" marB="26400" anchor="ctr">
                    <a:lnL>
                      <a:noFill/>
                    </a:lnL>
                    <a:lnR>
                      <a:noFill/>
                    </a:lnR>
                    <a:lnT>
                      <a:noFill/>
                    </a:lnT>
                    <a:lnB>
                      <a:noFill/>
                    </a:lnB>
                  </a:tcPr>
                </a:tc>
              </a:tr>
              <a:tr h="372838">
                <a:tc>
                  <a:txBody>
                    <a:bodyPr/>
                    <a:lstStyle/>
                    <a:p>
                      <a:pPr algn="ctr"/>
                      <a:r>
                        <a:rPr lang="en-US" sz="1400">
                          <a:effectLst/>
                          <a:hlinkClick r:id="rId8" action="ppaction://hlinkfile"/>
                        </a:rPr>
                        <a:t>Yankton Sioux Tribe </a:t>
                      </a:r>
                      <a:endParaRPr lang="en-US" sz="1400">
                        <a:effectLst/>
                      </a:endParaRPr>
                    </a:p>
                  </a:txBody>
                  <a:tcPr marL="90511" marR="90511" marT="26400" marB="26400" anchor="ctr">
                    <a:lnL>
                      <a:noFill/>
                    </a:lnL>
                    <a:lnR>
                      <a:noFill/>
                    </a:lnR>
                    <a:lnT>
                      <a:noFill/>
                    </a:lnT>
                    <a:lnB>
                      <a:noFill/>
                    </a:lnB>
                  </a:tcPr>
                </a:tc>
                <a:tc>
                  <a:txBody>
                    <a:bodyPr/>
                    <a:lstStyle/>
                    <a:p>
                      <a:pPr algn="ctr"/>
                      <a:r>
                        <a:rPr lang="en-US" sz="1400">
                          <a:effectLst/>
                        </a:rPr>
                        <a:t>X</a:t>
                      </a:r>
                    </a:p>
                  </a:txBody>
                  <a:tcPr marL="90511" marR="90511" marT="26400" marB="26400" anchor="ctr">
                    <a:lnL>
                      <a:noFill/>
                    </a:lnL>
                    <a:lnR>
                      <a:noFill/>
                    </a:lnR>
                    <a:lnT>
                      <a:noFill/>
                    </a:lnT>
                    <a:lnB>
                      <a:noFill/>
                    </a:lnB>
                  </a:tcPr>
                </a:tc>
                <a:tc>
                  <a:txBody>
                    <a:bodyPr/>
                    <a:lstStyle/>
                    <a:p>
                      <a:pPr algn="ctr"/>
                      <a:endParaRPr lang="en-US" sz="1400">
                        <a:effectLst/>
                      </a:endParaRPr>
                    </a:p>
                  </a:txBody>
                  <a:tcPr marL="90511" marR="90511" marT="26400" marB="26400" anchor="ctr">
                    <a:lnL>
                      <a:noFill/>
                    </a:lnL>
                    <a:lnR>
                      <a:noFill/>
                    </a:lnR>
                    <a:lnT>
                      <a:noFill/>
                    </a:lnT>
                    <a:lnB>
                      <a:noFill/>
                    </a:lnB>
                  </a:tcPr>
                </a:tc>
                <a:tc>
                  <a:txBody>
                    <a:bodyPr/>
                    <a:lstStyle/>
                    <a:p>
                      <a:pPr algn="ctr"/>
                      <a:r>
                        <a:rPr lang="en-US" sz="1400">
                          <a:effectLst/>
                        </a:rPr>
                        <a:t>605-384-3423 </a:t>
                      </a:r>
                    </a:p>
                  </a:txBody>
                  <a:tcPr marL="90511" marR="90511" marT="26400" marB="26400" anchor="ctr">
                    <a:lnL>
                      <a:noFill/>
                    </a:lnL>
                    <a:lnR>
                      <a:noFill/>
                    </a:lnR>
                    <a:lnT>
                      <a:noFill/>
                    </a:lnT>
                    <a:lnB>
                      <a:noFill/>
                    </a:lnB>
                  </a:tcPr>
                </a:tc>
              </a:tr>
              <a:tr h="372838">
                <a:tc>
                  <a:txBody>
                    <a:bodyPr/>
                    <a:lstStyle/>
                    <a:p>
                      <a:pPr algn="ctr"/>
                      <a:r>
                        <a:rPr lang="en-US" sz="1400">
                          <a:effectLst/>
                          <a:hlinkClick r:id="rId9" action="ppaction://hlinkfile"/>
                        </a:rPr>
                        <a:t>Youth &amp; Family Services</a:t>
                      </a:r>
                      <a:endParaRPr lang="en-US" sz="1400">
                        <a:effectLst/>
                      </a:endParaRPr>
                    </a:p>
                  </a:txBody>
                  <a:tcPr marL="90511" marR="90511" marT="26400" marB="26400" anchor="ctr">
                    <a:lnL>
                      <a:noFill/>
                    </a:lnL>
                    <a:lnR>
                      <a:noFill/>
                    </a:lnR>
                    <a:lnT>
                      <a:noFill/>
                    </a:lnT>
                    <a:lnB>
                      <a:noFill/>
                    </a:lnB>
                  </a:tcPr>
                </a:tc>
                <a:tc>
                  <a:txBody>
                    <a:bodyPr/>
                    <a:lstStyle/>
                    <a:p>
                      <a:pPr algn="ctr"/>
                      <a:r>
                        <a:rPr lang="en-US" sz="1400">
                          <a:effectLst/>
                        </a:rPr>
                        <a:t>X</a:t>
                      </a:r>
                    </a:p>
                  </a:txBody>
                  <a:tcPr marL="90511" marR="90511" marT="26400" marB="26400" anchor="ctr">
                    <a:lnL>
                      <a:noFill/>
                    </a:lnL>
                    <a:lnR>
                      <a:noFill/>
                    </a:lnR>
                    <a:lnT>
                      <a:noFill/>
                    </a:lnT>
                    <a:lnB>
                      <a:noFill/>
                    </a:lnB>
                  </a:tcPr>
                </a:tc>
                <a:tc>
                  <a:txBody>
                    <a:bodyPr/>
                    <a:lstStyle/>
                    <a:p>
                      <a:pPr algn="ctr"/>
                      <a:r>
                        <a:rPr lang="en-US" sz="1400" dirty="0">
                          <a:effectLst/>
                        </a:rPr>
                        <a:t>X</a:t>
                      </a:r>
                    </a:p>
                  </a:txBody>
                  <a:tcPr marL="90511" marR="90511" marT="26400" marB="26400" anchor="ctr">
                    <a:lnL>
                      <a:noFill/>
                    </a:lnL>
                    <a:lnR>
                      <a:noFill/>
                    </a:lnR>
                    <a:lnT>
                      <a:noFill/>
                    </a:lnT>
                    <a:lnB>
                      <a:noFill/>
                    </a:lnB>
                  </a:tcPr>
                </a:tc>
                <a:tc>
                  <a:txBody>
                    <a:bodyPr/>
                    <a:lstStyle/>
                    <a:p>
                      <a:pPr algn="ctr"/>
                      <a:r>
                        <a:rPr lang="en-US" sz="1400" dirty="0">
                          <a:effectLst/>
                        </a:rPr>
                        <a:t>605-341-6448 </a:t>
                      </a:r>
                    </a:p>
                  </a:txBody>
                  <a:tcPr marL="90511" marR="90511" marT="26400" marB="26400" anchor="ctr">
                    <a:lnL>
                      <a:noFill/>
                    </a:lnL>
                    <a:lnR>
                      <a:noFill/>
                    </a:lnR>
                    <a:lnT>
                      <a:noFill/>
                    </a:lnT>
                    <a:lnB>
                      <a:noFill/>
                    </a:lnB>
                  </a:tcPr>
                </a:tc>
              </a:tr>
            </a:tbl>
          </a:graphicData>
        </a:graphic>
      </p:graphicFrame>
    </p:spTree>
    <p:extLst>
      <p:ext uri="{BB962C8B-B14F-4D97-AF65-F5344CB8AC3E}">
        <p14:creationId xmlns:p14="http://schemas.microsoft.com/office/powerpoint/2010/main" val="113812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 y="213365"/>
            <a:ext cx="7955280" cy="4142305"/>
          </a:xfrm>
          <a:prstGeom prst="rect">
            <a:avLst/>
          </a:prstGeom>
        </p:spPr>
        <p:txBody>
          <a:bodyPr wrap="square" lIns="78884" tIns="39442" rIns="78884" bIns="39442">
            <a:spAutoFit/>
          </a:bodyPr>
          <a:lstStyle/>
          <a:p>
            <a:endParaRPr lang="en-US" dirty="0"/>
          </a:p>
          <a:p>
            <a:pPr algn="ctr"/>
            <a:r>
              <a:rPr lang="en-US" sz="1900" dirty="0"/>
              <a:t>SD Federally Qualified Health Centers </a:t>
            </a:r>
          </a:p>
          <a:p>
            <a:pPr algn="ctr"/>
            <a:endParaRPr lang="en-US" sz="1100" dirty="0"/>
          </a:p>
          <a:p>
            <a:pPr algn="ctr"/>
            <a:r>
              <a:rPr lang="en-US" sz="1100" dirty="0"/>
              <a:t> </a:t>
            </a:r>
          </a:p>
          <a:p>
            <a:r>
              <a:rPr lang="en-US" sz="1100" u="sng" dirty="0"/>
              <a:t>Bennett County Family Health Center</a:t>
            </a:r>
          </a:p>
          <a:p>
            <a:r>
              <a:rPr lang="en-US" sz="1100" dirty="0"/>
              <a:t>PO Box 70 D Martin, SD 57551 </a:t>
            </a:r>
          </a:p>
          <a:p>
            <a:r>
              <a:rPr lang="en-US" sz="1100" dirty="0"/>
              <a:t>Phone: (605) 685-6622 </a:t>
            </a:r>
          </a:p>
          <a:p>
            <a:r>
              <a:rPr lang="en-US" sz="1100" dirty="0"/>
              <a:t>Fax: (605) 685-1166 </a:t>
            </a:r>
          </a:p>
          <a:p>
            <a:r>
              <a:rPr lang="en-US" sz="1100" dirty="0"/>
              <a:t>Web: </a:t>
            </a:r>
            <a:r>
              <a:rPr lang="en-US" sz="1100" u="sng" dirty="0"/>
              <a:t>http://www.horizonhealthcare.org </a:t>
            </a:r>
          </a:p>
          <a:p>
            <a:endParaRPr lang="en-US" sz="1100" dirty="0"/>
          </a:p>
          <a:p>
            <a:r>
              <a:rPr lang="en-US" sz="1100" dirty="0" err="1"/>
              <a:t>DeSmet</a:t>
            </a:r>
            <a:r>
              <a:rPr lang="en-US" sz="1100" dirty="0"/>
              <a:t> Dental Services </a:t>
            </a:r>
          </a:p>
          <a:p>
            <a:r>
              <a:rPr lang="en-US" sz="1100" dirty="0"/>
              <a:t>PO Box 49, 801 Third St. SW </a:t>
            </a:r>
          </a:p>
          <a:p>
            <a:r>
              <a:rPr lang="en-US" sz="1100" dirty="0" err="1"/>
              <a:t>DeSmet</a:t>
            </a:r>
            <a:r>
              <a:rPr lang="en-US" sz="1100" dirty="0"/>
              <a:t>, SD 57231 </a:t>
            </a:r>
          </a:p>
          <a:p>
            <a:r>
              <a:rPr lang="en-US" sz="1100" dirty="0"/>
              <a:t>Phone: (605) 854-3444 </a:t>
            </a:r>
          </a:p>
          <a:p>
            <a:r>
              <a:rPr lang="en-US" sz="1100" dirty="0"/>
              <a:t>Web: http://www.horizonhealthcare.org </a:t>
            </a:r>
          </a:p>
          <a:p>
            <a:endParaRPr lang="en-US" sz="1100" dirty="0"/>
          </a:p>
          <a:p>
            <a:r>
              <a:rPr lang="en-US" sz="1100" dirty="0"/>
              <a:t>Howard Community Health Center </a:t>
            </a:r>
          </a:p>
          <a:p>
            <a:r>
              <a:rPr lang="en-US" sz="1100" dirty="0"/>
              <a:t>PO Box 99, 208 South Main Street </a:t>
            </a:r>
          </a:p>
          <a:p>
            <a:r>
              <a:rPr lang="en-US" sz="1100" dirty="0"/>
              <a:t>Howard, SD 57349-0099 </a:t>
            </a:r>
          </a:p>
          <a:p>
            <a:r>
              <a:rPr lang="en-US" sz="1100" dirty="0"/>
              <a:t>Phone: (605) 772-4574 </a:t>
            </a:r>
          </a:p>
          <a:p>
            <a:r>
              <a:rPr lang="en-US" sz="1100" dirty="0"/>
              <a:t>Fax: (605) 772-4128 </a:t>
            </a:r>
          </a:p>
          <a:p>
            <a:r>
              <a:rPr lang="en-US" sz="1100" dirty="0"/>
              <a:t>Web: http://www.horizonhealthcare.org </a:t>
            </a:r>
          </a:p>
          <a:p>
            <a:endParaRPr lang="en-US" sz="1100" dirty="0"/>
          </a:p>
        </p:txBody>
      </p:sp>
    </p:spTree>
    <p:extLst>
      <p:ext uri="{BB962C8B-B14F-4D97-AF65-F5344CB8AC3E}">
        <p14:creationId xmlns:p14="http://schemas.microsoft.com/office/powerpoint/2010/main" val="52542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SD FQHA’s</a:t>
            </a:r>
            <a:endParaRPr lang="en-US" dirty="0">
              <a:solidFill>
                <a:schemeClr val="tx1"/>
              </a:solidFill>
            </a:endParaRPr>
          </a:p>
        </p:txBody>
      </p:sp>
      <p:sp>
        <p:nvSpPr>
          <p:cNvPr id="3" name="Content Placeholder 2"/>
          <p:cNvSpPr>
            <a:spLocks noGrp="1"/>
          </p:cNvSpPr>
          <p:nvPr>
            <p:ph idx="1"/>
          </p:nvPr>
        </p:nvSpPr>
        <p:spPr>
          <a:xfrm>
            <a:off x="0" y="1493520"/>
            <a:ext cx="8229600" cy="4907280"/>
          </a:xfrm>
        </p:spPr>
        <p:txBody>
          <a:bodyPr>
            <a:normAutofit/>
          </a:bodyPr>
          <a:lstStyle/>
          <a:p>
            <a:pPr marL="118323" indent="0">
              <a:buNone/>
            </a:pPr>
            <a:r>
              <a:rPr lang="en-US" sz="1400" dirty="0"/>
              <a:t>Rapid City Community Health Center </a:t>
            </a:r>
          </a:p>
          <a:p>
            <a:pPr marL="118323" indent="0">
              <a:buNone/>
            </a:pPr>
            <a:r>
              <a:rPr lang="en-US" sz="1400" dirty="0"/>
              <a:t>504 East Monroe Street </a:t>
            </a:r>
          </a:p>
          <a:p>
            <a:pPr marL="118323" indent="0">
              <a:buNone/>
            </a:pPr>
            <a:r>
              <a:rPr lang="en-US" sz="1400" dirty="0"/>
              <a:t>Rapid City, SD 57701-1400 </a:t>
            </a:r>
          </a:p>
          <a:p>
            <a:pPr marL="118323" indent="0">
              <a:buNone/>
            </a:pPr>
            <a:r>
              <a:rPr lang="en-US" sz="1400" dirty="0"/>
              <a:t>Phone: (605) 394-6665 </a:t>
            </a:r>
          </a:p>
          <a:p>
            <a:pPr marL="118323" indent="0">
              <a:buNone/>
            </a:pPr>
            <a:r>
              <a:rPr lang="en-US" sz="1400" dirty="0"/>
              <a:t>Fax: (605) 394-4116 </a:t>
            </a:r>
          </a:p>
          <a:p>
            <a:pPr marL="118323" indent="0">
              <a:buNone/>
            </a:pPr>
            <a:r>
              <a:rPr lang="en-US" sz="1400" dirty="0"/>
              <a:t>Web: http://www.communityhealthcare.net </a:t>
            </a:r>
          </a:p>
          <a:p>
            <a:pPr marL="118323" indent="0">
              <a:buNone/>
            </a:pPr>
            <a:endParaRPr lang="en-US" sz="1400" dirty="0"/>
          </a:p>
          <a:p>
            <a:pPr marL="118323" indent="0">
              <a:buNone/>
            </a:pPr>
            <a:r>
              <a:rPr lang="en-US" sz="1400" dirty="0"/>
              <a:t>Falls Community Health </a:t>
            </a:r>
          </a:p>
          <a:p>
            <a:pPr marL="118323" indent="0">
              <a:buNone/>
            </a:pPr>
            <a:r>
              <a:rPr lang="en-US" sz="1400" dirty="0"/>
              <a:t>132 North Dakota Sioux Falls, SD 57104-6419 </a:t>
            </a:r>
          </a:p>
          <a:p>
            <a:pPr marL="118323" indent="0">
              <a:buNone/>
            </a:pPr>
            <a:r>
              <a:rPr lang="en-US" sz="1400" dirty="0"/>
              <a:t>Phone: (605) 367-8760 </a:t>
            </a:r>
          </a:p>
          <a:p>
            <a:pPr marL="118323" indent="0">
              <a:buNone/>
            </a:pPr>
            <a:r>
              <a:rPr lang="en-US" sz="1400" dirty="0"/>
              <a:t>Fax: (605) 367-7806 </a:t>
            </a:r>
          </a:p>
          <a:p>
            <a:pPr marL="118323" indent="0">
              <a:buNone/>
            </a:pPr>
            <a:r>
              <a:rPr lang="en-US" sz="1400" dirty="0"/>
              <a:t>Web: http://www.siouxfalls.org/CHC.aspx </a:t>
            </a:r>
          </a:p>
          <a:p>
            <a:pPr marL="118323" indent="0">
              <a:buNone/>
            </a:pPr>
            <a:endParaRPr lang="en-US" sz="1400" dirty="0"/>
          </a:p>
          <a:p>
            <a:pPr marL="118323" indent="0">
              <a:buNone/>
            </a:pPr>
            <a:r>
              <a:rPr lang="en-US" sz="1400" dirty="0"/>
              <a:t>Jerauld County Dental Clinic </a:t>
            </a:r>
          </a:p>
          <a:p>
            <a:pPr marL="118323" indent="0">
              <a:buNone/>
            </a:pPr>
            <a:r>
              <a:rPr lang="en-US" sz="1400" dirty="0"/>
              <a:t>602 1st Street NE Suite 2 </a:t>
            </a:r>
          </a:p>
          <a:p>
            <a:pPr marL="118323" indent="0">
              <a:buNone/>
            </a:pPr>
            <a:r>
              <a:rPr lang="en-US" sz="1400" dirty="0"/>
              <a:t>Wessington Springs, SD 57382 </a:t>
            </a:r>
          </a:p>
          <a:p>
            <a:pPr marL="118323" indent="0">
              <a:buNone/>
            </a:pPr>
            <a:r>
              <a:rPr lang="en-US" sz="1400" dirty="0"/>
              <a:t>1-605-539-1381</a:t>
            </a:r>
          </a:p>
          <a:p>
            <a:endParaRPr lang="en-US" dirty="0"/>
          </a:p>
        </p:txBody>
      </p:sp>
    </p:spTree>
    <p:extLst>
      <p:ext uri="{BB962C8B-B14F-4D97-AF65-F5344CB8AC3E}">
        <p14:creationId xmlns:p14="http://schemas.microsoft.com/office/powerpoint/2010/main" val="216821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300" dirty="0">
                <a:solidFill>
                  <a:schemeClr val="tx1"/>
                </a:solidFill>
              </a:rPr>
              <a:t>Evaluation: The work yet to be done throughout our state….</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706880"/>
            <a:ext cx="8229600" cy="4693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1997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Grey Areas </a:t>
            </a:r>
            <a:endParaRPr lang="en-US" dirty="0">
              <a:solidFill>
                <a:schemeClr val="tx1"/>
              </a:solidFill>
            </a:endParaRPr>
          </a:p>
        </p:txBody>
      </p:sp>
      <p:sp>
        <p:nvSpPr>
          <p:cNvPr id="3" name="Content Placeholder 2"/>
          <p:cNvSpPr>
            <a:spLocks noGrp="1"/>
          </p:cNvSpPr>
          <p:nvPr>
            <p:ph idx="1"/>
          </p:nvPr>
        </p:nvSpPr>
        <p:spPr>
          <a:xfrm>
            <a:off x="0" y="1493520"/>
            <a:ext cx="8229600" cy="4907280"/>
          </a:xfrm>
        </p:spPr>
        <p:txBody>
          <a:bodyPr>
            <a:normAutofit/>
          </a:bodyPr>
          <a:lstStyle/>
          <a:p>
            <a:pPr marL="0" indent="0">
              <a:buNone/>
            </a:pPr>
            <a:endParaRPr lang="en-US" dirty="0">
              <a:solidFill>
                <a:schemeClr val="tx1"/>
              </a:solidFill>
            </a:endParaRPr>
          </a:p>
          <a:p>
            <a:r>
              <a:rPr lang="en-US" dirty="0">
                <a:solidFill>
                  <a:schemeClr val="tx1"/>
                </a:solidFill>
              </a:rPr>
              <a:t>Who </a:t>
            </a:r>
            <a:r>
              <a:rPr lang="en-US" dirty="0" smtClean="0">
                <a:solidFill>
                  <a:schemeClr val="tx1"/>
                </a:solidFill>
              </a:rPr>
              <a:t>is “liable” </a:t>
            </a:r>
            <a:r>
              <a:rPr lang="en-US" dirty="0">
                <a:solidFill>
                  <a:schemeClr val="tx1"/>
                </a:solidFill>
              </a:rPr>
              <a:t>for acts of commission </a:t>
            </a:r>
            <a:r>
              <a:rPr lang="en-US" dirty="0" smtClean="0">
                <a:solidFill>
                  <a:schemeClr val="tx1"/>
                </a:solidFill>
              </a:rPr>
              <a:t>or omission </a:t>
            </a:r>
            <a:r>
              <a:rPr lang="en-US" dirty="0">
                <a:solidFill>
                  <a:schemeClr val="tx1"/>
                </a:solidFill>
              </a:rPr>
              <a:t>by the dental </a:t>
            </a:r>
            <a:r>
              <a:rPr lang="en-US" dirty="0" smtClean="0">
                <a:solidFill>
                  <a:schemeClr val="tx1"/>
                </a:solidFill>
              </a:rPr>
              <a:t>hygienist even if the RDH has liability insurance?</a:t>
            </a:r>
            <a:endParaRPr lang="en-US" dirty="0">
              <a:solidFill>
                <a:schemeClr val="tx1"/>
              </a:solidFill>
            </a:endParaRPr>
          </a:p>
          <a:p>
            <a:pPr marL="0" indent="0">
              <a:buNone/>
            </a:pPr>
            <a:endParaRPr lang="en-US" dirty="0">
              <a:solidFill>
                <a:schemeClr val="tx1"/>
              </a:solidFill>
            </a:endParaRPr>
          </a:p>
          <a:p>
            <a:r>
              <a:rPr lang="en-US" dirty="0">
                <a:solidFill>
                  <a:schemeClr val="tx1"/>
                </a:solidFill>
              </a:rPr>
              <a:t>Does the </a:t>
            </a:r>
            <a:r>
              <a:rPr lang="en-US" dirty="0" smtClean="0">
                <a:solidFill>
                  <a:schemeClr val="tx1"/>
                </a:solidFill>
              </a:rPr>
              <a:t>dentist “have to” </a:t>
            </a:r>
            <a:r>
              <a:rPr lang="en-US" dirty="0">
                <a:solidFill>
                  <a:schemeClr val="tx1"/>
                </a:solidFill>
              </a:rPr>
              <a:t>incorporate </a:t>
            </a:r>
            <a:r>
              <a:rPr lang="en-US" dirty="0" smtClean="0">
                <a:solidFill>
                  <a:schemeClr val="tx1"/>
                </a:solidFill>
              </a:rPr>
              <a:t>the patients </a:t>
            </a:r>
            <a:r>
              <a:rPr lang="en-US" dirty="0">
                <a:solidFill>
                  <a:schemeClr val="tx1"/>
                </a:solidFill>
              </a:rPr>
              <a:t>seen by the dental hygienist </a:t>
            </a:r>
            <a:r>
              <a:rPr lang="en-US" dirty="0" smtClean="0">
                <a:solidFill>
                  <a:schemeClr val="tx1"/>
                </a:solidFill>
              </a:rPr>
              <a:t>as patients </a:t>
            </a:r>
            <a:r>
              <a:rPr lang="en-US" dirty="0">
                <a:solidFill>
                  <a:schemeClr val="tx1"/>
                </a:solidFill>
              </a:rPr>
              <a:t>of record</a:t>
            </a:r>
            <a:r>
              <a:rPr lang="en-US" dirty="0" smtClean="0">
                <a:solidFill>
                  <a:schemeClr val="tx1"/>
                </a:solidFill>
              </a:rPr>
              <a:t>?</a:t>
            </a:r>
          </a:p>
          <a:p>
            <a:endParaRPr lang="en-US" dirty="0">
              <a:solidFill>
                <a:schemeClr val="tx1"/>
              </a:solidFill>
            </a:endParaRPr>
          </a:p>
          <a:p>
            <a:r>
              <a:rPr lang="en-US" dirty="0" smtClean="0">
                <a:solidFill>
                  <a:schemeClr val="tx1"/>
                </a:solidFill>
              </a:rPr>
              <a:t>How are dental hygienists reimbursed and is it financially feasible for the collaborating dentist?</a:t>
            </a:r>
            <a:endParaRPr lang="en-US" dirty="0">
              <a:solidFill>
                <a:schemeClr val="tx1"/>
              </a:solidFill>
            </a:endParaRPr>
          </a:p>
        </p:txBody>
      </p:sp>
    </p:spTree>
    <p:extLst>
      <p:ext uri="{BB962C8B-B14F-4D97-AF65-F5344CB8AC3E}">
        <p14:creationId xmlns:p14="http://schemas.microsoft.com/office/powerpoint/2010/main" val="410447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7406640" cy="693420"/>
          </a:xfrm>
        </p:spPr>
        <p:txBody>
          <a:bodyPr>
            <a:normAutofit/>
          </a:bodyPr>
          <a:lstStyle/>
          <a:p>
            <a:r>
              <a:rPr lang="en-US" dirty="0" smtClean="0">
                <a:solidFill>
                  <a:schemeClr val="tx1"/>
                </a:solidFill>
              </a:rPr>
              <a:t>Q and A</a:t>
            </a:r>
            <a:endParaRPr lang="en-US" dirty="0">
              <a:solidFill>
                <a:schemeClr val="tx1"/>
              </a:solidFill>
            </a:endParaRPr>
          </a:p>
        </p:txBody>
      </p:sp>
      <p:sp>
        <p:nvSpPr>
          <p:cNvPr id="3" name="Content Placeholder 2"/>
          <p:cNvSpPr>
            <a:spLocks noGrp="1"/>
          </p:cNvSpPr>
          <p:nvPr>
            <p:ph idx="1"/>
          </p:nvPr>
        </p:nvSpPr>
        <p:spPr>
          <a:xfrm>
            <a:off x="0" y="800100"/>
            <a:ext cx="8229600" cy="5600700"/>
          </a:xfrm>
        </p:spPr>
        <p:txBody>
          <a:bodyPr>
            <a:normAutofit/>
          </a:bodyPr>
          <a:lstStyle/>
          <a:p>
            <a:pPr marL="0" indent="0">
              <a:buNone/>
            </a:pPr>
            <a:r>
              <a:rPr lang="en-US" sz="2700" b="1" dirty="0"/>
              <a:t>Q. How do I find a dentist to sponsor me for an Collaborative Supervision?</a:t>
            </a:r>
          </a:p>
          <a:p>
            <a:pPr marL="0" indent="0">
              <a:buNone/>
            </a:pPr>
            <a:endParaRPr lang="en-US" sz="2700" dirty="0"/>
          </a:p>
          <a:p>
            <a:pPr marL="0" indent="0">
              <a:buNone/>
            </a:pPr>
            <a:r>
              <a:rPr lang="en-US" sz="2200" dirty="0"/>
              <a:t>A successful professional relationship has respect and trust at its foundation.</a:t>
            </a:r>
          </a:p>
          <a:p>
            <a:pPr marL="0" indent="0">
              <a:buNone/>
            </a:pPr>
            <a:endParaRPr lang="en-US" sz="2200" dirty="0"/>
          </a:p>
          <a:p>
            <a:pPr marL="0" indent="0">
              <a:buNone/>
            </a:pPr>
            <a:r>
              <a:rPr lang="en-US" sz="2200" dirty="0"/>
              <a:t>These are the ingredients for all partnerships, teams, and </a:t>
            </a:r>
            <a:r>
              <a:rPr lang="en-US" sz="2200" dirty="0" smtClean="0"/>
              <a:t>professional/client relationships</a:t>
            </a:r>
            <a:r>
              <a:rPr lang="en-US" sz="2200" dirty="0"/>
              <a:t>. You can begin by asking a dentist you have worked with. As </a:t>
            </a:r>
            <a:r>
              <a:rPr lang="en-US" sz="2200" dirty="0" smtClean="0"/>
              <a:t>an alternative</a:t>
            </a:r>
            <a:r>
              <a:rPr lang="en-US" sz="2200" dirty="0"/>
              <a:t>, consider seeking out a dentist who demonstrates a commitment to</a:t>
            </a:r>
          </a:p>
          <a:p>
            <a:pPr marL="0" indent="0">
              <a:buNone/>
            </a:pPr>
            <a:r>
              <a:rPr lang="en-US" sz="2200" dirty="0"/>
              <a:t>public health dentistry: someone working at a public health clinic, volunteering in community projects, or serving patients covered by Medicaid.</a:t>
            </a:r>
          </a:p>
          <a:p>
            <a:pPr marL="0" indent="0">
              <a:buNone/>
            </a:pPr>
            <a:endParaRPr lang="en-US" dirty="0">
              <a:solidFill>
                <a:schemeClr val="tx1"/>
              </a:solidFill>
            </a:endParaRPr>
          </a:p>
        </p:txBody>
      </p:sp>
    </p:spTree>
    <p:extLst>
      <p:ext uri="{BB962C8B-B14F-4D97-AF65-F5344CB8AC3E}">
        <p14:creationId xmlns:p14="http://schemas.microsoft.com/office/powerpoint/2010/main" val="74709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Q &amp; A</a:t>
            </a:r>
            <a:endParaRPr lang="en-US" dirty="0">
              <a:solidFill>
                <a:schemeClr val="tx1"/>
              </a:solidFill>
            </a:endParaRPr>
          </a:p>
        </p:txBody>
      </p:sp>
      <p:sp>
        <p:nvSpPr>
          <p:cNvPr id="3" name="Content Placeholder 2"/>
          <p:cNvSpPr>
            <a:spLocks noGrp="1"/>
          </p:cNvSpPr>
          <p:nvPr>
            <p:ph idx="1"/>
          </p:nvPr>
        </p:nvSpPr>
        <p:spPr>
          <a:xfrm>
            <a:off x="0" y="1493520"/>
            <a:ext cx="8229600" cy="4907280"/>
          </a:xfrm>
        </p:spPr>
        <p:txBody>
          <a:bodyPr>
            <a:normAutofit fontScale="85000" lnSpcReduction="20000"/>
          </a:bodyPr>
          <a:lstStyle/>
          <a:p>
            <a:pPr marL="0" indent="0">
              <a:buNone/>
            </a:pPr>
            <a:r>
              <a:rPr lang="en-US" sz="3000" b="1" dirty="0"/>
              <a:t>Q. What do I say to a dentist who might collaborate?</a:t>
            </a:r>
          </a:p>
          <a:p>
            <a:pPr marL="0" indent="0">
              <a:buNone/>
            </a:pPr>
            <a:endParaRPr lang="en-US" dirty="0"/>
          </a:p>
          <a:p>
            <a:pPr marL="457200" indent="-457200">
              <a:buAutoNum type="alphaUcPeriod"/>
            </a:pPr>
            <a:r>
              <a:rPr lang="en-US" dirty="0" smtClean="0"/>
              <a:t>If </a:t>
            </a:r>
            <a:r>
              <a:rPr lang="en-US" dirty="0"/>
              <a:t>you are just starting to explore the benefits of having an agreement, you could simply ask dentists if they have considered sponsoring hygienists. You can prepare for the conversation by listing the basic requirements of the agreement. </a:t>
            </a:r>
            <a:endParaRPr lang="en-US" dirty="0" smtClean="0"/>
          </a:p>
          <a:p>
            <a:pPr marL="457200" indent="-457200">
              <a:buAutoNum type="alphaUcPeriod"/>
            </a:pPr>
            <a:endParaRPr lang="en-US" dirty="0"/>
          </a:p>
          <a:p>
            <a:pPr marL="0" indent="0">
              <a:buNone/>
            </a:pPr>
            <a:r>
              <a:rPr lang="en-US" dirty="0"/>
              <a:t> Here’s one way of introducing the topic:</a:t>
            </a:r>
          </a:p>
          <a:p>
            <a:pPr marL="0" indent="0">
              <a:buNone/>
            </a:pPr>
            <a:r>
              <a:rPr lang="en-US" dirty="0"/>
              <a:t>I have begun looking into a Collaborative Agreement, but I am just at the stage of exploring how it might fit into professional practice. I have a lot of research </a:t>
            </a:r>
            <a:r>
              <a:rPr lang="en-US" dirty="0" smtClean="0"/>
              <a:t>to do </a:t>
            </a:r>
            <a:r>
              <a:rPr lang="en-US" dirty="0"/>
              <a:t>but one stipulation is having a dentist to sponsor me. Would you be willing </a:t>
            </a:r>
            <a:r>
              <a:rPr lang="en-US" dirty="0" smtClean="0"/>
              <a:t>to talk </a:t>
            </a:r>
            <a:r>
              <a:rPr lang="en-US" dirty="0"/>
              <a:t>with me about your interest in and questions about being a sponsoring dentist?</a:t>
            </a:r>
          </a:p>
          <a:p>
            <a:pPr marL="0" indent="0">
              <a:buNone/>
            </a:pPr>
            <a:endParaRPr lang="en-US" dirty="0"/>
          </a:p>
          <a:p>
            <a:pPr marL="0" indent="0">
              <a:buNone/>
            </a:pPr>
            <a:r>
              <a:rPr lang="en-US" dirty="0"/>
              <a:t>Since you are clear that you are just exploring it yourself, you provide the dentist with a graceful exit.</a:t>
            </a:r>
          </a:p>
          <a:p>
            <a:pPr marL="0" indent="0">
              <a:buNone/>
            </a:pPr>
            <a:endParaRPr lang="en-US" dirty="0"/>
          </a:p>
          <a:p>
            <a:endParaRPr lang="en-US" dirty="0"/>
          </a:p>
        </p:txBody>
      </p:sp>
    </p:spTree>
    <p:extLst>
      <p:ext uri="{BB962C8B-B14F-4D97-AF65-F5344CB8AC3E}">
        <p14:creationId xmlns:p14="http://schemas.microsoft.com/office/powerpoint/2010/main" val="1566654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The Career of Dental Hygiene </a:t>
            </a:r>
            <a:endParaRPr lang="en-US" dirty="0">
              <a:solidFill>
                <a:schemeClr val="tx1"/>
              </a:solidFill>
            </a:endParaRPr>
          </a:p>
        </p:txBody>
      </p:sp>
      <p:sp>
        <p:nvSpPr>
          <p:cNvPr id="3" name="Content Placeholder 2"/>
          <p:cNvSpPr>
            <a:spLocks noGrp="1"/>
          </p:cNvSpPr>
          <p:nvPr>
            <p:ph idx="1"/>
          </p:nvPr>
        </p:nvSpPr>
        <p:spPr>
          <a:xfrm>
            <a:off x="411480" y="1546868"/>
            <a:ext cx="7406640" cy="4170894"/>
          </a:xfrm>
        </p:spPr>
        <p:txBody>
          <a:bodyPr>
            <a:noAutofit/>
          </a:bodyPr>
          <a:lstStyle/>
          <a:p>
            <a:pPr marL="118326" indent="0">
              <a:buNone/>
            </a:pPr>
            <a:r>
              <a:rPr lang="en-US" sz="1900" dirty="0"/>
              <a:t>Private dental office remains the primary place of employment.</a:t>
            </a:r>
          </a:p>
          <a:p>
            <a:pPr marL="118326" indent="0">
              <a:buNone/>
            </a:pPr>
            <a:endParaRPr lang="en-US" sz="1900" dirty="0"/>
          </a:p>
          <a:p>
            <a:pPr marL="118326" indent="0">
              <a:buNone/>
            </a:pPr>
            <a:r>
              <a:rPr lang="en-US" sz="1900" dirty="0"/>
              <a:t>Career opportunities from alternative clinical setting to school sealant program.</a:t>
            </a:r>
          </a:p>
          <a:p>
            <a:pPr marL="118326" indent="0">
              <a:buNone/>
            </a:pPr>
            <a:endParaRPr lang="en-US" sz="1900" dirty="0"/>
          </a:p>
          <a:p>
            <a:pPr marL="118326" indent="0">
              <a:buNone/>
            </a:pPr>
            <a:r>
              <a:rPr lang="en-US" sz="1900" dirty="0"/>
              <a:t>Career pathways in public health and career opportunities outside of private practice. </a:t>
            </a:r>
          </a:p>
          <a:p>
            <a:pPr marL="118326" indent="0">
              <a:buNone/>
            </a:pPr>
            <a:endParaRPr lang="en-US" sz="1900" dirty="0"/>
          </a:p>
          <a:p>
            <a:pPr marL="118326" indent="0">
              <a:buNone/>
            </a:pPr>
            <a:r>
              <a:rPr lang="en-US" sz="1900" dirty="0"/>
              <a:t>ADHA give career opportunities in public health and `other opportunities.</a:t>
            </a:r>
          </a:p>
          <a:p>
            <a:endParaRPr lang="en-US" sz="1400" dirty="0"/>
          </a:p>
          <a:p>
            <a:pPr marL="118326" indent="0">
              <a:buNone/>
            </a:pPr>
            <a:r>
              <a:rPr lang="en-US" sz="1400" dirty="0"/>
              <a:t> Information about specific job opportunities can be found in </a:t>
            </a:r>
            <a:r>
              <a:rPr lang="en-US" sz="1400" b="1" dirty="0"/>
              <a:t>ADHA’s Career Center</a:t>
            </a:r>
            <a:r>
              <a:rPr lang="en-US" sz="1400" dirty="0"/>
              <a:t>  within the  ADHA. org  website</a:t>
            </a:r>
          </a:p>
        </p:txBody>
      </p:sp>
    </p:spTree>
    <p:extLst>
      <p:ext uri="{BB962C8B-B14F-4D97-AF65-F5344CB8AC3E}">
        <p14:creationId xmlns:p14="http://schemas.microsoft.com/office/powerpoint/2010/main" val="187308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Q &amp; A</a:t>
            </a:r>
            <a:endParaRPr lang="en-US" dirty="0">
              <a:solidFill>
                <a:schemeClr val="tx1"/>
              </a:solidFill>
            </a:endParaRPr>
          </a:p>
        </p:txBody>
      </p:sp>
      <p:sp>
        <p:nvSpPr>
          <p:cNvPr id="3" name="Content Placeholder 2"/>
          <p:cNvSpPr>
            <a:spLocks noGrp="1"/>
          </p:cNvSpPr>
          <p:nvPr>
            <p:ph idx="1"/>
          </p:nvPr>
        </p:nvSpPr>
        <p:spPr>
          <a:xfrm>
            <a:off x="0" y="1422400"/>
            <a:ext cx="8229600" cy="4978400"/>
          </a:xfrm>
        </p:spPr>
        <p:txBody>
          <a:bodyPr>
            <a:normAutofit/>
          </a:bodyPr>
          <a:lstStyle/>
          <a:p>
            <a:pPr marL="0" indent="0">
              <a:buNone/>
            </a:pPr>
            <a:r>
              <a:rPr lang="en-US" sz="3000" b="1" dirty="0"/>
              <a:t>Q. What do I say after the dentist says, “Sure lets talk. What is the role of a sponsoring dentist?”</a:t>
            </a:r>
          </a:p>
          <a:p>
            <a:pPr marL="0" indent="0">
              <a:buNone/>
            </a:pPr>
            <a:endParaRPr lang="en-US" sz="2700" dirty="0"/>
          </a:p>
          <a:p>
            <a:pPr marL="0" indent="0">
              <a:buNone/>
            </a:pPr>
            <a:r>
              <a:rPr lang="en-US" dirty="0"/>
              <a:t>You can begin with the statute of South Dakota Legislature and referring to the SD Dental Practice Act (</a:t>
            </a:r>
            <a:r>
              <a:rPr lang="en-US" dirty="0" err="1"/>
              <a:t>Ch</a:t>
            </a:r>
            <a:r>
              <a:rPr lang="en-US" dirty="0"/>
              <a:t> 10).  </a:t>
            </a:r>
          </a:p>
          <a:p>
            <a:pPr marL="0" indent="0">
              <a:buNone/>
            </a:pPr>
            <a:r>
              <a:rPr lang="en-US" dirty="0"/>
              <a:t>This includes a signed agreement stating the dentist shall monitor the dental hygienist's activities. Read the entire statute before your discussion and have a copy of the statute with you for reference. </a:t>
            </a:r>
          </a:p>
          <a:p>
            <a:endParaRPr lang="en-US" dirty="0"/>
          </a:p>
        </p:txBody>
      </p:sp>
    </p:spTree>
    <p:extLst>
      <p:ext uri="{BB962C8B-B14F-4D97-AF65-F5344CB8AC3E}">
        <p14:creationId xmlns:p14="http://schemas.microsoft.com/office/powerpoint/2010/main" val="305159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Resources</a:t>
            </a:r>
            <a:endParaRPr lang="en-US" dirty="0">
              <a:solidFill>
                <a:schemeClr val="tx1"/>
              </a:solidFill>
            </a:endParaRPr>
          </a:p>
        </p:txBody>
      </p:sp>
      <p:sp>
        <p:nvSpPr>
          <p:cNvPr id="3" name="Content Placeholder 2"/>
          <p:cNvSpPr>
            <a:spLocks noGrp="1"/>
          </p:cNvSpPr>
          <p:nvPr>
            <p:ph idx="1"/>
          </p:nvPr>
        </p:nvSpPr>
        <p:spPr/>
        <p:txBody>
          <a:bodyPr>
            <a:normAutofit/>
          </a:bodyPr>
          <a:lstStyle/>
          <a:p>
            <a:pPr marL="118323" indent="0">
              <a:buNone/>
            </a:pPr>
            <a:r>
              <a:rPr lang="en-US" dirty="0">
                <a:solidFill>
                  <a:schemeClr val="tx1"/>
                </a:solidFill>
              </a:rPr>
              <a:t>The Working column in </a:t>
            </a:r>
            <a:r>
              <a:rPr lang="en-US" b="1" dirty="0">
                <a:solidFill>
                  <a:schemeClr val="tx1"/>
                </a:solidFill>
              </a:rPr>
              <a:t>Access magazine </a:t>
            </a:r>
            <a:r>
              <a:rPr lang="en-US" dirty="0">
                <a:solidFill>
                  <a:schemeClr val="tx1"/>
                </a:solidFill>
              </a:rPr>
              <a:t>highlights on dental hygienists who have pursued a variety of career </a:t>
            </a:r>
            <a:r>
              <a:rPr lang="en-US" dirty="0" smtClean="0">
                <a:solidFill>
                  <a:schemeClr val="tx1"/>
                </a:solidFill>
              </a:rPr>
              <a:t>paths</a:t>
            </a:r>
            <a:r>
              <a:rPr lang="en-US" dirty="0" smtClean="0">
                <a:solidFill>
                  <a:schemeClr val="tx1"/>
                </a:solidFill>
              </a:rPr>
              <a:t>:</a:t>
            </a:r>
          </a:p>
          <a:p>
            <a:pPr marL="118323" indent="0">
              <a:buNone/>
            </a:pPr>
            <a:endParaRPr lang="en-US" dirty="0" smtClean="0">
              <a:solidFill>
                <a:schemeClr val="tx1"/>
              </a:solidFill>
            </a:endParaRPr>
          </a:p>
          <a:p>
            <a:pPr marL="0" indent="0" algn="ctr">
              <a:buNone/>
            </a:pPr>
            <a:r>
              <a:rPr lang="en-US" sz="1900" dirty="0">
                <a:hlinkClick r:id="rId2"/>
              </a:rPr>
              <a:t>http://www.adha.org/publications/working/working.htm</a:t>
            </a:r>
            <a:endParaRPr lang="en-US" sz="1900" dirty="0"/>
          </a:p>
          <a:p>
            <a:pPr marL="0" indent="0">
              <a:buNone/>
            </a:pPr>
            <a:endParaRPr lang="en-US" dirty="0">
              <a:solidFill>
                <a:schemeClr val="tx1"/>
              </a:solidFill>
            </a:endParaRPr>
          </a:p>
          <a:p>
            <a:pPr marL="0" indent="0">
              <a:buNone/>
            </a:pPr>
            <a:r>
              <a:rPr lang="en-US" dirty="0">
                <a:solidFill>
                  <a:schemeClr val="tx1"/>
                </a:solidFill>
              </a:rPr>
              <a:t>	</a:t>
            </a:r>
          </a:p>
          <a:p>
            <a:endParaRPr lang="en-US" dirty="0"/>
          </a:p>
        </p:txBody>
      </p:sp>
    </p:spTree>
    <p:extLst>
      <p:ext uri="{BB962C8B-B14F-4D97-AF65-F5344CB8AC3E}">
        <p14:creationId xmlns:p14="http://schemas.microsoft.com/office/powerpoint/2010/main" val="79965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Resources</a:t>
            </a:r>
            <a:endParaRPr lang="en-US" dirty="0">
              <a:solidFill>
                <a:schemeClr val="tx1"/>
              </a:solidFill>
            </a:endParaRPr>
          </a:p>
        </p:txBody>
      </p:sp>
      <p:sp>
        <p:nvSpPr>
          <p:cNvPr id="3" name="Content Placeholder 2"/>
          <p:cNvSpPr>
            <a:spLocks noGrp="1"/>
          </p:cNvSpPr>
          <p:nvPr>
            <p:ph idx="1"/>
          </p:nvPr>
        </p:nvSpPr>
        <p:spPr>
          <a:xfrm>
            <a:off x="0" y="1493520"/>
            <a:ext cx="8229600" cy="4907280"/>
          </a:xfrm>
        </p:spPr>
        <p:txBody>
          <a:bodyPr>
            <a:normAutofit fontScale="47500" lnSpcReduction="20000"/>
          </a:bodyPr>
          <a:lstStyle/>
          <a:p>
            <a:r>
              <a:rPr lang="en-US" b="1" dirty="0" smtClean="0">
                <a:solidFill>
                  <a:schemeClr val="tx1"/>
                </a:solidFill>
              </a:rPr>
              <a:t>Infection Control/Medical Info Ready Reference</a:t>
            </a:r>
            <a:br>
              <a:rPr lang="en-US" b="1" dirty="0" smtClean="0">
                <a:solidFill>
                  <a:schemeClr val="tx1"/>
                </a:solidFill>
              </a:rPr>
            </a:br>
            <a:r>
              <a:rPr lang="en-US" b="1" dirty="0" smtClean="0">
                <a:solidFill>
                  <a:schemeClr val="tx1"/>
                </a:solidFill>
              </a:rPr>
              <a:t>Web Site Resources Fact Sheet</a:t>
            </a:r>
            <a:endParaRPr lang="en-US" dirty="0" smtClean="0">
              <a:solidFill>
                <a:schemeClr val="tx1"/>
              </a:solidFill>
            </a:endParaRPr>
          </a:p>
          <a:p>
            <a:r>
              <a:rPr lang="en-US" dirty="0" smtClean="0">
                <a:solidFill>
                  <a:schemeClr val="tx1"/>
                </a:solidFill>
              </a:rPr>
              <a:t>Listed here are sites to locate guidelines and information on clinical topics and issues of interest to the dental hygienist and the oral health care profession</a:t>
            </a:r>
            <a:r>
              <a:rPr lang="en-US" dirty="0" smtClean="0">
                <a:solidFill>
                  <a:schemeClr val="tx1"/>
                </a:solidFill>
              </a:rPr>
              <a:t>.</a:t>
            </a:r>
          </a:p>
          <a:p>
            <a:endParaRPr lang="en-US" dirty="0" smtClean="0">
              <a:solidFill>
                <a:schemeClr val="tx1"/>
              </a:solidFill>
            </a:endParaRPr>
          </a:p>
          <a:p>
            <a:r>
              <a:rPr lang="en-US" b="1" dirty="0" smtClean="0">
                <a:solidFill>
                  <a:schemeClr val="tx1"/>
                </a:solidFill>
              </a:rPr>
              <a:t>American Dental Hygienists' Association (ADHA)</a:t>
            </a:r>
            <a:r>
              <a:rPr lang="en-US" dirty="0" smtClean="0">
                <a:solidFill>
                  <a:schemeClr val="tx1"/>
                </a:solidFill>
              </a:rPr>
              <a:t> </a:t>
            </a:r>
            <a:br>
              <a:rPr lang="en-US" dirty="0" smtClean="0">
                <a:solidFill>
                  <a:schemeClr val="tx1"/>
                </a:solidFill>
              </a:rPr>
            </a:br>
            <a:r>
              <a:rPr lang="en-US" dirty="0" smtClean="0">
                <a:solidFill>
                  <a:schemeClr val="tx1"/>
                </a:solidFill>
              </a:rPr>
              <a:t>Web site: </a:t>
            </a:r>
            <a:r>
              <a:rPr lang="en-US" dirty="0" smtClean="0">
                <a:solidFill>
                  <a:schemeClr val="tx1"/>
                </a:solidFill>
                <a:hlinkClick r:id="rId2"/>
              </a:rPr>
              <a:t>www.adha.org</a:t>
            </a:r>
            <a:r>
              <a:rPr lang="en-US" dirty="0" smtClean="0">
                <a:solidFill>
                  <a:schemeClr val="tx1"/>
                </a:solidFill>
              </a:rPr>
              <a:t/>
            </a:r>
            <a:br>
              <a:rPr lang="en-US" dirty="0" smtClean="0">
                <a:solidFill>
                  <a:schemeClr val="tx1"/>
                </a:solidFill>
              </a:rPr>
            </a:br>
            <a:r>
              <a:rPr lang="en-US" dirty="0" smtClean="0">
                <a:solidFill>
                  <a:schemeClr val="tx1"/>
                </a:solidFill>
              </a:rPr>
              <a:t>The national association Web site offers definitive information about the profession of dental hygiene including a list of all dental hygiene education program; a career resource center; association position papers; and timely, relevant articles. Join on line if you are not already a member</a:t>
            </a:r>
            <a:r>
              <a:rPr lang="en-US" dirty="0" smtClean="0">
                <a:solidFill>
                  <a:schemeClr val="tx1"/>
                </a:solidFill>
              </a:rPr>
              <a:t>!</a:t>
            </a:r>
          </a:p>
          <a:p>
            <a:endParaRPr lang="en-US" dirty="0" smtClean="0">
              <a:solidFill>
                <a:schemeClr val="tx1"/>
              </a:solidFill>
            </a:endParaRPr>
          </a:p>
          <a:p>
            <a:r>
              <a:rPr lang="en-US" b="1" dirty="0" smtClean="0">
                <a:solidFill>
                  <a:schemeClr val="tx1"/>
                </a:solidFill>
              </a:rPr>
              <a:t>American Heart Association (AHA)</a:t>
            </a:r>
            <a:r>
              <a:rPr lang="en-US" dirty="0" smtClean="0">
                <a:solidFill>
                  <a:schemeClr val="tx1"/>
                </a:solidFill>
              </a:rPr>
              <a:t/>
            </a:r>
            <a:br>
              <a:rPr lang="en-US" dirty="0" smtClean="0">
                <a:solidFill>
                  <a:schemeClr val="tx1"/>
                </a:solidFill>
              </a:rPr>
            </a:br>
            <a:r>
              <a:rPr lang="en-US" dirty="0" smtClean="0">
                <a:solidFill>
                  <a:schemeClr val="tx1"/>
                </a:solidFill>
              </a:rPr>
              <a:t>Web site: </a:t>
            </a:r>
            <a:r>
              <a:rPr lang="en-US" i="1" dirty="0" smtClean="0">
                <a:solidFill>
                  <a:schemeClr val="tx1"/>
                </a:solidFill>
              </a:rPr>
              <a:t>www.</a:t>
            </a:r>
            <a:r>
              <a:rPr lang="en-US" b="1" dirty="0" smtClean="0">
                <a:solidFill>
                  <a:schemeClr val="tx1"/>
                </a:solidFill>
              </a:rPr>
              <a:t>heart</a:t>
            </a:r>
            <a:r>
              <a:rPr lang="en-US" i="1" dirty="0" smtClean="0">
                <a:solidFill>
                  <a:schemeClr val="tx1"/>
                </a:solidFill>
              </a:rPr>
              <a:t>.org/</a:t>
            </a:r>
            <a:r>
              <a:rPr lang="en-US" b="1" dirty="0" smtClean="0">
                <a:solidFill>
                  <a:schemeClr val="tx1"/>
                </a:solidFill>
              </a:rPr>
              <a:t>HEART</a:t>
            </a:r>
            <a:r>
              <a:rPr lang="en-US" i="1" dirty="0" smtClean="0">
                <a:solidFill>
                  <a:schemeClr val="tx1"/>
                </a:solidFill>
              </a:rPr>
              <a:t>ORG/Conditions</a:t>
            </a:r>
            <a:r>
              <a:rPr lang="en-US" dirty="0" smtClean="0">
                <a:solidFill>
                  <a:schemeClr val="tx1"/>
                </a:solidFill>
              </a:rPr>
              <a:t/>
            </a:r>
            <a:br>
              <a:rPr lang="en-US" dirty="0" smtClean="0">
                <a:solidFill>
                  <a:schemeClr val="tx1"/>
                </a:solidFill>
              </a:rPr>
            </a:br>
            <a:r>
              <a:rPr lang="en-US" dirty="0" smtClean="0">
                <a:solidFill>
                  <a:schemeClr val="tx1"/>
                </a:solidFill>
              </a:rPr>
              <a:t>This site contains the 1997 guidelines for prevention of bacterial endocarditis. Located under the "Diseases and Conditions" section, select</a:t>
            </a:r>
            <a:br>
              <a:rPr lang="en-US" dirty="0" smtClean="0">
                <a:solidFill>
                  <a:schemeClr val="tx1"/>
                </a:solidFill>
              </a:rPr>
            </a:br>
            <a:r>
              <a:rPr lang="en-US" dirty="0" smtClean="0">
                <a:solidFill>
                  <a:schemeClr val="tx1"/>
                </a:solidFill>
              </a:rPr>
              <a:t>"Other" to locate the comprehensive guidelines and other heart-related information</a:t>
            </a:r>
            <a:r>
              <a:rPr lang="en-US" dirty="0" smtClean="0">
                <a:solidFill>
                  <a:schemeClr val="tx1"/>
                </a:solidFill>
              </a:rPr>
              <a:t>.</a:t>
            </a:r>
          </a:p>
          <a:p>
            <a:endParaRPr lang="en-US" dirty="0" smtClean="0">
              <a:solidFill>
                <a:schemeClr val="tx1"/>
              </a:solidFill>
            </a:endParaRPr>
          </a:p>
          <a:p>
            <a:r>
              <a:rPr lang="en-US" b="1" dirty="0" smtClean="0">
                <a:solidFill>
                  <a:schemeClr val="tx1"/>
                </a:solidFill>
              </a:rPr>
              <a:t>Centers for Disease Control and Prevention</a:t>
            </a:r>
            <a:r>
              <a:rPr lang="en-US" dirty="0" smtClean="0">
                <a:solidFill>
                  <a:schemeClr val="tx1"/>
                </a:solidFill>
              </a:rPr>
              <a:t/>
            </a:r>
            <a:br>
              <a:rPr lang="en-US" dirty="0" smtClean="0">
                <a:solidFill>
                  <a:schemeClr val="tx1"/>
                </a:solidFill>
              </a:rPr>
            </a:br>
            <a:r>
              <a:rPr lang="en-US" dirty="0" smtClean="0">
                <a:solidFill>
                  <a:schemeClr val="tx1"/>
                </a:solidFill>
              </a:rPr>
              <a:t>Web site: </a:t>
            </a:r>
            <a:r>
              <a:rPr lang="en-US" dirty="0" smtClean="0">
                <a:solidFill>
                  <a:schemeClr val="tx1"/>
                </a:solidFill>
                <a:hlinkClick r:id="rId3"/>
              </a:rPr>
              <a:t>http://www.cdc.gov</a:t>
            </a:r>
            <a:r>
              <a:rPr lang="en-US" dirty="0" smtClean="0">
                <a:solidFill>
                  <a:schemeClr val="tx1"/>
                </a:solidFill>
              </a:rPr>
              <a:t/>
            </a:r>
            <a:br>
              <a:rPr lang="en-US" dirty="0" smtClean="0">
                <a:solidFill>
                  <a:schemeClr val="tx1"/>
                </a:solidFill>
              </a:rPr>
            </a:br>
            <a:r>
              <a:rPr lang="en-US" dirty="0" smtClean="0">
                <a:solidFill>
                  <a:schemeClr val="tx1"/>
                </a:solidFill>
              </a:rPr>
              <a:t>This site contains a wide range of health-related information. Examples include "Infection Control Guidelines released in1998 and found under "Issues in Health Care Settings" and the "Guideline for Hand Hygiene in Health Care Settings" released in 2002. Other valuable sections are the "Fluoride Recommendations" and the Office of Smoking and Health</a:t>
            </a:r>
            <a:r>
              <a:rPr lang="en-US" dirty="0" smtClean="0">
                <a:solidFill>
                  <a:schemeClr val="tx1"/>
                </a:solidFill>
              </a:rPr>
              <a:t>.</a:t>
            </a:r>
            <a:endParaRPr lang="en-US" dirty="0" smtClean="0">
              <a:solidFill>
                <a:schemeClr val="tx1"/>
              </a:solidFill>
            </a:endParaRPr>
          </a:p>
          <a:p>
            <a:r>
              <a:rPr lang="en-US" dirty="0" smtClean="0">
                <a:solidFill>
                  <a:schemeClr val="tx1"/>
                </a:solidFill>
              </a:rPr>
              <a:t>Web site: </a:t>
            </a:r>
            <a:r>
              <a:rPr lang="en-US" dirty="0" smtClean="0">
                <a:solidFill>
                  <a:schemeClr val="tx1"/>
                </a:solidFill>
                <a:hlinkClick r:id="rId4"/>
              </a:rPr>
              <a:t>www.cdc.gov/niosh</a:t>
            </a:r>
            <a:r>
              <a:rPr lang="en-US" dirty="0" smtClean="0">
                <a:solidFill>
                  <a:schemeClr val="tx1"/>
                </a:solidFill>
              </a:rPr>
              <a:t/>
            </a:r>
            <a:br>
              <a:rPr lang="en-US" dirty="0" smtClean="0">
                <a:solidFill>
                  <a:schemeClr val="tx1"/>
                </a:solidFill>
              </a:rPr>
            </a:br>
            <a:r>
              <a:rPr lang="en-US" dirty="0" smtClean="0">
                <a:solidFill>
                  <a:schemeClr val="tx1"/>
                </a:solidFill>
              </a:rPr>
              <a:t>For information on latex allergies, use the National Institute of Occupational Safety and Health through the CDC</a:t>
            </a:r>
          </a:p>
          <a:p>
            <a:endParaRPr lang="en-US" dirty="0"/>
          </a:p>
        </p:txBody>
      </p:sp>
    </p:spTree>
    <p:extLst>
      <p:ext uri="{BB962C8B-B14F-4D97-AF65-F5344CB8AC3E}">
        <p14:creationId xmlns:p14="http://schemas.microsoft.com/office/powerpoint/2010/main" val="197194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0"/>
            <a:ext cx="7406640" cy="746760"/>
          </a:xfrm>
        </p:spPr>
        <p:txBody>
          <a:bodyPr>
            <a:normAutofit/>
          </a:bodyPr>
          <a:lstStyle/>
          <a:p>
            <a:r>
              <a:rPr lang="en-US" dirty="0" smtClean="0"/>
              <a:t>Medical Resources</a:t>
            </a:r>
            <a:endParaRPr lang="en-US" dirty="0"/>
          </a:p>
        </p:txBody>
      </p:sp>
      <p:sp>
        <p:nvSpPr>
          <p:cNvPr id="3" name="Content Placeholder 2"/>
          <p:cNvSpPr>
            <a:spLocks noGrp="1"/>
          </p:cNvSpPr>
          <p:nvPr>
            <p:ph idx="1"/>
          </p:nvPr>
        </p:nvSpPr>
        <p:spPr>
          <a:xfrm>
            <a:off x="0" y="906780"/>
            <a:ext cx="8229600" cy="5316220"/>
          </a:xfrm>
        </p:spPr>
        <p:txBody>
          <a:bodyPr>
            <a:normAutofit fontScale="40000" lnSpcReduction="20000"/>
          </a:bodyPr>
          <a:lstStyle/>
          <a:p>
            <a:r>
              <a:rPr lang="en-US" b="1" dirty="0">
                <a:solidFill>
                  <a:schemeClr val="tx1"/>
                </a:solidFill>
              </a:rPr>
              <a:t>Journal of Cancer</a:t>
            </a:r>
            <a:r>
              <a:rPr lang="en-US" dirty="0">
                <a:solidFill>
                  <a:schemeClr val="tx1"/>
                </a:solidFill>
              </a:rPr>
              <a:t/>
            </a:r>
            <a:br>
              <a:rPr lang="en-US" dirty="0">
                <a:solidFill>
                  <a:schemeClr val="tx1"/>
                </a:solidFill>
              </a:rPr>
            </a:br>
            <a:r>
              <a:rPr lang="en-US" dirty="0">
                <a:solidFill>
                  <a:schemeClr val="tx1"/>
                </a:solidFill>
              </a:rPr>
              <a:t>Web site: </a:t>
            </a:r>
            <a:r>
              <a:rPr lang="en-US" dirty="0">
                <a:solidFill>
                  <a:schemeClr val="tx1"/>
                </a:solidFill>
                <a:hlinkClick r:id="rId2"/>
              </a:rPr>
              <a:t>http://www.amcancersoc.org/</a:t>
            </a:r>
            <a:r>
              <a:rPr lang="en-US" dirty="0">
                <a:solidFill>
                  <a:schemeClr val="tx1"/>
                </a:solidFill>
              </a:rPr>
              <a:t/>
            </a:r>
            <a:br>
              <a:rPr lang="en-US" dirty="0">
                <a:solidFill>
                  <a:schemeClr val="tx1"/>
                </a:solidFill>
              </a:rPr>
            </a:br>
            <a:r>
              <a:rPr lang="en-US" dirty="0">
                <a:solidFill>
                  <a:schemeClr val="tx1"/>
                </a:solidFill>
              </a:rPr>
              <a:t>A free online resource journal about cancer treatment and prevention for clinicians. </a:t>
            </a:r>
            <a:endParaRPr lang="en-US" dirty="0" smtClean="0">
              <a:solidFill>
                <a:schemeClr val="tx1"/>
              </a:solidFill>
            </a:endParaRPr>
          </a:p>
          <a:p>
            <a:pPr marL="0" indent="0">
              <a:buNone/>
            </a:pPr>
            <a:endParaRPr lang="en-US" dirty="0">
              <a:solidFill>
                <a:schemeClr val="tx1"/>
              </a:solidFill>
            </a:endParaRPr>
          </a:p>
          <a:p>
            <a:r>
              <a:rPr lang="en-US" b="1" dirty="0">
                <a:solidFill>
                  <a:schemeClr val="tx1"/>
                </a:solidFill>
              </a:rPr>
              <a:t>National Institutes of Health</a:t>
            </a:r>
            <a:r>
              <a:rPr lang="en-US" dirty="0">
                <a:solidFill>
                  <a:schemeClr val="tx1"/>
                </a:solidFill>
              </a:rPr>
              <a:t/>
            </a:r>
            <a:br>
              <a:rPr lang="en-US" dirty="0">
                <a:solidFill>
                  <a:schemeClr val="tx1"/>
                </a:solidFill>
              </a:rPr>
            </a:br>
            <a:r>
              <a:rPr lang="en-US" dirty="0">
                <a:solidFill>
                  <a:schemeClr val="tx1"/>
                </a:solidFill>
              </a:rPr>
              <a:t>Web site: </a:t>
            </a:r>
            <a:r>
              <a:rPr lang="en-US" dirty="0">
                <a:solidFill>
                  <a:schemeClr val="tx1"/>
                </a:solidFill>
                <a:hlinkClick r:id="rId3"/>
              </a:rPr>
              <a:t>www.nih.gov</a:t>
            </a:r>
            <a:r>
              <a:rPr lang="en-US" dirty="0">
                <a:solidFill>
                  <a:schemeClr val="tx1"/>
                </a:solidFill>
              </a:rPr>
              <a:t/>
            </a:r>
            <a:br>
              <a:rPr lang="en-US" dirty="0">
                <a:solidFill>
                  <a:schemeClr val="tx1"/>
                </a:solidFill>
              </a:rPr>
            </a:br>
            <a:r>
              <a:rPr lang="en-US" dirty="0">
                <a:solidFill>
                  <a:schemeClr val="tx1"/>
                </a:solidFill>
              </a:rPr>
              <a:t>This site provides the gateway to all of the individual groups that comprise the National Institutes of Health. While all are of interest, there are several that may be very useful. From the homepage, scroll down to "Institutes, centers and offices." Here is a selection of listings based on areas of current interest and which are particularly useful for dental hygienists</a:t>
            </a:r>
            <a:r>
              <a:rPr lang="en-US" dirty="0" smtClean="0">
                <a:solidFill>
                  <a:schemeClr val="tx1"/>
                </a:solidFill>
              </a:rPr>
              <a:t>.</a:t>
            </a:r>
          </a:p>
          <a:p>
            <a:endParaRPr lang="en-US" dirty="0">
              <a:solidFill>
                <a:schemeClr val="tx1"/>
              </a:solidFill>
            </a:endParaRPr>
          </a:p>
          <a:p>
            <a:pPr lvl="0"/>
            <a:r>
              <a:rPr lang="en-US" dirty="0">
                <a:solidFill>
                  <a:schemeClr val="tx1"/>
                </a:solidFill>
              </a:rPr>
              <a:t>National Institute for Dental and Craniofacial Research</a:t>
            </a:r>
            <a:br>
              <a:rPr lang="en-US" dirty="0">
                <a:solidFill>
                  <a:schemeClr val="tx1"/>
                </a:solidFill>
              </a:rPr>
            </a:br>
            <a:r>
              <a:rPr lang="en-US" dirty="0">
                <a:solidFill>
                  <a:schemeClr val="tx1"/>
                </a:solidFill>
                <a:hlinkClick r:id="rId4"/>
              </a:rPr>
              <a:t>www.nidcr.nih.gov</a:t>
            </a:r>
            <a:r>
              <a:rPr lang="en-US" dirty="0">
                <a:solidFill>
                  <a:schemeClr val="tx1"/>
                </a:solidFill>
              </a:rPr>
              <a:t> </a:t>
            </a:r>
            <a:endParaRPr lang="en-US" dirty="0" smtClean="0">
              <a:solidFill>
                <a:schemeClr val="tx1"/>
              </a:solidFill>
            </a:endParaRPr>
          </a:p>
          <a:p>
            <a:pPr lvl="0"/>
            <a:endParaRPr lang="en-US" dirty="0">
              <a:solidFill>
                <a:schemeClr val="tx1"/>
              </a:solidFill>
            </a:endParaRPr>
          </a:p>
          <a:p>
            <a:pPr lvl="0"/>
            <a:r>
              <a:rPr lang="en-US" dirty="0">
                <a:solidFill>
                  <a:schemeClr val="tx1"/>
                </a:solidFill>
              </a:rPr>
              <a:t>The National Oral Health Information Clearinghouse, a service of the NIDCR, contains, is a resource for data on special care patients.</a:t>
            </a:r>
            <a:br>
              <a:rPr lang="en-US" dirty="0">
                <a:solidFill>
                  <a:schemeClr val="tx1"/>
                </a:solidFill>
              </a:rPr>
            </a:br>
            <a:r>
              <a:rPr lang="en-US" dirty="0">
                <a:solidFill>
                  <a:schemeClr val="tx1"/>
                </a:solidFill>
                <a:hlinkClick r:id="rId5"/>
              </a:rPr>
              <a:t>www.nohic.nidcr.nih.gov</a:t>
            </a:r>
            <a:r>
              <a:rPr lang="en-US" dirty="0">
                <a:solidFill>
                  <a:schemeClr val="tx1"/>
                </a:solidFill>
              </a:rPr>
              <a:t> </a:t>
            </a:r>
            <a:endParaRPr lang="en-US" dirty="0" smtClean="0">
              <a:solidFill>
                <a:schemeClr val="tx1"/>
              </a:solidFill>
            </a:endParaRPr>
          </a:p>
          <a:p>
            <a:pPr lvl="0"/>
            <a:endParaRPr lang="en-US" dirty="0">
              <a:solidFill>
                <a:schemeClr val="tx1"/>
              </a:solidFill>
            </a:endParaRPr>
          </a:p>
          <a:p>
            <a:pPr lvl="0"/>
            <a:r>
              <a:rPr lang="en-US" dirty="0">
                <a:solidFill>
                  <a:schemeClr val="tx1"/>
                </a:solidFill>
              </a:rPr>
              <a:t>National Heart. Lung and Blood Institute</a:t>
            </a:r>
            <a:br>
              <a:rPr lang="en-US" dirty="0">
                <a:solidFill>
                  <a:schemeClr val="tx1"/>
                </a:solidFill>
              </a:rPr>
            </a:br>
            <a:r>
              <a:rPr lang="en-US" dirty="0">
                <a:solidFill>
                  <a:schemeClr val="tx1"/>
                </a:solidFill>
                <a:hlinkClick r:id="rId6"/>
              </a:rPr>
              <a:t>www.nhlbi.nih.gov</a:t>
            </a:r>
            <a:r>
              <a:rPr lang="en-US" dirty="0">
                <a:solidFill>
                  <a:schemeClr val="tx1"/>
                </a:solidFill>
              </a:rPr>
              <a:t> </a:t>
            </a:r>
          </a:p>
          <a:p>
            <a:pPr lvl="0"/>
            <a:r>
              <a:rPr lang="en-US" dirty="0">
                <a:solidFill>
                  <a:schemeClr val="tx1"/>
                </a:solidFill>
              </a:rPr>
              <a:t>National Institute of Arthritis and Musculoskeletal and Skin Diseases</a:t>
            </a:r>
            <a:br>
              <a:rPr lang="en-US" dirty="0">
                <a:solidFill>
                  <a:schemeClr val="tx1"/>
                </a:solidFill>
              </a:rPr>
            </a:br>
            <a:r>
              <a:rPr lang="en-US" dirty="0">
                <a:solidFill>
                  <a:schemeClr val="tx1"/>
                </a:solidFill>
                <a:hlinkClick r:id="rId7"/>
              </a:rPr>
              <a:t>www.niams.nih.gov</a:t>
            </a:r>
            <a:r>
              <a:rPr lang="en-US" dirty="0">
                <a:solidFill>
                  <a:schemeClr val="tx1"/>
                </a:solidFill>
              </a:rPr>
              <a:t> </a:t>
            </a:r>
            <a:endParaRPr lang="en-US" dirty="0" smtClean="0">
              <a:solidFill>
                <a:schemeClr val="tx1"/>
              </a:solidFill>
            </a:endParaRPr>
          </a:p>
          <a:p>
            <a:pPr lvl="0"/>
            <a:endParaRPr lang="en-US" dirty="0">
              <a:solidFill>
                <a:schemeClr val="tx1"/>
              </a:solidFill>
            </a:endParaRPr>
          </a:p>
          <a:p>
            <a:pPr lvl="0"/>
            <a:r>
              <a:rPr lang="en-US" dirty="0">
                <a:solidFill>
                  <a:schemeClr val="tx1"/>
                </a:solidFill>
              </a:rPr>
              <a:t>National Institute of Diabetes, Digestive, and Kidney Diseases</a:t>
            </a:r>
            <a:br>
              <a:rPr lang="en-US" dirty="0">
                <a:solidFill>
                  <a:schemeClr val="tx1"/>
                </a:solidFill>
              </a:rPr>
            </a:br>
            <a:r>
              <a:rPr lang="en-US" dirty="0">
                <a:solidFill>
                  <a:schemeClr val="tx1"/>
                </a:solidFill>
                <a:hlinkClick r:id="rId8"/>
              </a:rPr>
              <a:t>www.niddk.nih.gov</a:t>
            </a:r>
            <a:r>
              <a:rPr lang="en-US" dirty="0">
                <a:solidFill>
                  <a:schemeClr val="tx1"/>
                </a:solidFill>
              </a:rPr>
              <a:t> </a:t>
            </a:r>
            <a:endParaRPr lang="en-US" dirty="0" smtClean="0">
              <a:solidFill>
                <a:schemeClr val="tx1"/>
              </a:solidFill>
            </a:endParaRPr>
          </a:p>
          <a:p>
            <a:pPr lvl="0"/>
            <a:endParaRPr lang="en-US" dirty="0">
              <a:solidFill>
                <a:schemeClr val="tx1"/>
              </a:solidFill>
            </a:endParaRPr>
          </a:p>
          <a:p>
            <a:pPr lvl="0"/>
            <a:r>
              <a:rPr lang="en-US" dirty="0">
                <a:solidFill>
                  <a:schemeClr val="tx1"/>
                </a:solidFill>
              </a:rPr>
              <a:t>National Center for Complimentary and Alternative Medicine</a:t>
            </a:r>
            <a:br>
              <a:rPr lang="en-US" dirty="0">
                <a:solidFill>
                  <a:schemeClr val="tx1"/>
                </a:solidFill>
              </a:rPr>
            </a:br>
            <a:r>
              <a:rPr lang="en-US" dirty="0" smtClean="0">
                <a:solidFill>
                  <a:schemeClr val="tx1"/>
                </a:solidFill>
                <a:hlinkClick r:id="rId9"/>
              </a:rPr>
              <a:t>www.nccam.nih.gov</a:t>
            </a:r>
            <a:endParaRPr lang="en-US" dirty="0" smtClean="0">
              <a:solidFill>
                <a:schemeClr val="tx1"/>
              </a:solidFill>
            </a:endParaRPr>
          </a:p>
          <a:p>
            <a:pPr marL="0" indent="0">
              <a:buNone/>
            </a:pPr>
            <a:endParaRPr lang="en-US" dirty="0">
              <a:solidFill>
                <a:schemeClr val="tx1"/>
              </a:solidFill>
            </a:endParaRPr>
          </a:p>
          <a:p>
            <a:r>
              <a:rPr lang="en-US" b="1" dirty="0">
                <a:solidFill>
                  <a:schemeClr val="tx1"/>
                </a:solidFill>
              </a:rPr>
              <a:t>National Library of Medicine</a:t>
            </a:r>
            <a:r>
              <a:rPr lang="en-US" dirty="0">
                <a:solidFill>
                  <a:schemeClr val="tx1"/>
                </a:solidFill>
              </a:rPr>
              <a:t/>
            </a:r>
            <a:br>
              <a:rPr lang="en-US" dirty="0">
                <a:solidFill>
                  <a:schemeClr val="tx1"/>
                </a:solidFill>
              </a:rPr>
            </a:br>
            <a:r>
              <a:rPr lang="en-US" dirty="0">
                <a:solidFill>
                  <a:schemeClr val="tx1"/>
                </a:solidFill>
              </a:rPr>
              <a:t>Web site: </a:t>
            </a:r>
            <a:r>
              <a:rPr lang="en-US" dirty="0">
                <a:solidFill>
                  <a:schemeClr val="tx1"/>
                </a:solidFill>
                <a:hlinkClick r:id="rId10"/>
              </a:rPr>
              <a:t>www.nlm.nih.gov</a:t>
            </a:r>
            <a:r>
              <a:rPr lang="en-US" dirty="0">
                <a:solidFill>
                  <a:schemeClr val="tx1"/>
                </a:solidFill>
              </a:rPr>
              <a:t/>
            </a:r>
            <a:br>
              <a:rPr lang="en-US" dirty="0">
                <a:solidFill>
                  <a:schemeClr val="tx1"/>
                </a:solidFill>
              </a:rPr>
            </a:br>
            <a:r>
              <a:rPr lang="en-US" dirty="0">
                <a:solidFill>
                  <a:schemeClr val="tx1"/>
                </a:solidFill>
              </a:rPr>
              <a:t>A division of the National Institute of Health, the National Library of Medicine allows access to the MEDLINE/PubMed, one of the best sources for health care literature. Once in the site, choose "Health Information " and then, MEDLINE/PubMed. This will provide references and abstracts from more than 4000 journals.</a:t>
            </a:r>
          </a:p>
          <a:p>
            <a:endParaRPr lang="en-US" dirty="0">
              <a:solidFill>
                <a:schemeClr val="tx1"/>
              </a:solidFill>
            </a:endParaRPr>
          </a:p>
        </p:txBody>
      </p:sp>
    </p:spTree>
    <p:extLst>
      <p:ext uri="{BB962C8B-B14F-4D97-AF65-F5344CB8AC3E}">
        <p14:creationId xmlns:p14="http://schemas.microsoft.com/office/powerpoint/2010/main" val="15697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1482" y="960122"/>
            <a:ext cx="7498080" cy="2018647"/>
          </a:xfrm>
          <a:prstGeom prst="rect">
            <a:avLst/>
          </a:prstGeom>
        </p:spPr>
        <p:txBody>
          <a:bodyPr wrap="square" lIns="78884" tIns="39442" rIns="78884" bIns="39442">
            <a:spAutoFit/>
          </a:bodyPr>
          <a:lstStyle/>
          <a:p>
            <a:r>
              <a:rPr lang="en-US" dirty="0" smtClean="0"/>
              <a:t>SPECIAL THANKS TO: </a:t>
            </a:r>
          </a:p>
          <a:p>
            <a:endParaRPr lang="en-US" dirty="0"/>
          </a:p>
          <a:p>
            <a:r>
              <a:rPr lang="en-US" dirty="0" smtClean="0"/>
              <a:t>Clare </a:t>
            </a:r>
            <a:r>
              <a:rPr lang="en-US" dirty="0"/>
              <a:t>Larkin, RDH MEd RF CDHC </a:t>
            </a:r>
            <a:r>
              <a:rPr lang="en-US" dirty="0" err="1"/>
              <a:t>Normandale</a:t>
            </a:r>
            <a:r>
              <a:rPr lang="en-US" dirty="0"/>
              <a:t> Community College </a:t>
            </a:r>
            <a:endParaRPr lang="en-US" dirty="0" smtClean="0"/>
          </a:p>
          <a:p>
            <a:endParaRPr lang="en-US" dirty="0"/>
          </a:p>
          <a:p>
            <a:endParaRPr lang="en-US" dirty="0" smtClean="0"/>
          </a:p>
          <a:p>
            <a:r>
              <a:rPr lang="en-US" smtClean="0"/>
              <a:t>FORMS</a:t>
            </a:r>
            <a:r>
              <a:rPr lang="en-US" smtClean="0"/>
              <a:t> </a:t>
            </a:r>
            <a:r>
              <a:rPr lang="en-US" dirty="0" smtClean="0"/>
              <a:t>OBTAINED FROM:</a:t>
            </a:r>
          </a:p>
          <a:p>
            <a:r>
              <a:rPr lang="en-US" dirty="0"/>
              <a:t>	</a:t>
            </a:r>
            <a:r>
              <a:rPr lang="en-US" dirty="0" smtClean="0"/>
              <a:t>SD State Board of Dentistry</a:t>
            </a:r>
          </a:p>
          <a:p>
            <a:r>
              <a:rPr lang="en-US" dirty="0"/>
              <a:t>	</a:t>
            </a:r>
            <a:r>
              <a:rPr lang="en-US" dirty="0" smtClean="0"/>
              <a:t>IA State Board of </a:t>
            </a:r>
            <a:r>
              <a:rPr lang="en-US" dirty="0" smtClean="0"/>
              <a:t>Dentistry</a:t>
            </a:r>
          </a:p>
          <a:p>
            <a:r>
              <a:rPr lang="en-US" dirty="0"/>
              <a:t>	</a:t>
            </a:r>
            <a:r>
              <a:rPr lang="en-US" dirty="0" smtClean="0"/>
              <a:t>ADHA  Career Options Toolkit</a:t>
            </a:r>
            <a:endParaRPr lang="en-US" dirty="0"/>
          </a:p>
        </p:txBody>
      </p:sp>
    </p:spTree>
    <p:extLst>
      <p:ext uri="{BB962C8B-B14F-4D97-AF65-F5344CB8AC3E}">
        <p14:creationId xmlns:p14="http://schemas.microsoft.com/office/powerpoint/2010/main" val="277919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160020"/>
            <a:ext cx="7406640" cy="640081"/>
          </a:xfrm>
        </p:spPr>
        <p:txBody>
          <a:bodyPr>
            <a:normAutofit/>
          </a:bodyPr>
          <a:lstStyle/>
          <a:p>
            <a:r>
              <a:rPr lang="en-US" dirty="0" smtClean="0">
                <a:solidFill>
                  <a:schemeClr val="tx1"/>
                </a:solidFill>
              </a:rPr>
              <a:t>Historical Review </a:t>
            </a:r>
            <a:endParaRPr lang="en-US" dirty="0">
              <a:solidFill>
                <a:schemeClr val="tx1"/>
              </a:solidFill>
            </a:endParaRPr>
          </a:p>
        </p:txBody>
      </p:sp>
      <p:sp>
        <p:nvSpPr>
          <p:cNvPr id="3" name="Content Placeholder 2"/>
          <p:cNvSpPr>
            <a:spLocks noGrp="1"/>
          </p:cNvSpPr>
          <p:nvPr>
            <p:ph idx="1"/>
          </p:nvPr>
        </p:nvSpPr>
        <p:spPr>
          <a:xfrm>
            <a:off x="365762" y="800103"/>
            <a:ext cx="7406640" cy="5344374"/>
          </a:xfrm>
        </p:spPr>
        <p:txBody>
          <a:bodyPr>
            <a:normAutofit fontScale="25000" lnSpcReduction="20000"/>
          </a:bodyPr>
          <a:lstStyle/>
          <a:p>
            <a:endParaRPr lang="en-US" dirty="0">
              <a:solidFill>
                <a:schemeClr val="tx1"/>
              </a:solidFill>
            </a:endParaRPr>
          </a:p>
          <a:p>
            <a:pPr marL="118326" indent="0">
              <a:buNone/>
            </a:pPr>
            <a:r>
              <a:rPr lang="en-US" sz="5600" dirty="0"/>
              <a:t>Dental hygiene was created as a distinct profession positioned in dental public </a:t>
            </a:r>
            <a:r>
              <a:rPr lang="en-US" sz="5600" dirty="0" smtClean="0"/>
              <a:t>health model in schools.</a:t>
            </a:r>
            <a:endParaRPr lang="en-US" sz="5600" dirty="0"/>
          </a:p>
          <a:p>
            <a:pPr marL="0" indent="0">
              <a:buNone/>
            </a:pPr>
            <a:endParaRPr lang="en-US" sz="5600" dirty="0"/>
          </a:p>
          <a:p>
            <a:pPr marL="118326" indent="0">
              <a:buNone/>
            </a:pPr>
            <a:r>
              <a:rPr lang="en-US" sz="5600" dirty="0"/>
              <a:t>Wide access to preventive care is provided by educated dental hygiene </a:t>
            </a:r>
            <a:r>
              <a:rPr lang="en-US" sz="5600" dirty="0" smtClean="0"/>
              <a:t>professionals in public settings in Early 1900’s.</a:t>
            </a:r>
            <a:endParaRPr lang="en-US" sz="5600" dirty="0"/>
          </a:p>
          <a:p>
            <a:endParaRPr lang="en-US" sz="5600" dirty="0"/>
          </a:p>
          <a:p>
            <a:pPr marL="118326" indent="0">
              <a:buNone/>
            </a:pPr>
            <a:r>
              <a:rPr lang="en-US" sz="5600" dirty="0"/>
              <a:t>Emphasis was placed on the dental hygienist as an outreach worker to bring patients in need of restorative dental care.</a:t>
            </a:r>
          </a:p>
          <a:p>
            <a:pPr marL="0" indent="0">
              <a:buNone/>
            </a:pPr>
            <a:endParaRPr lang="en-US" sz="5600" dirty="0"/>
          </a:p>
          <a:p>
            <a:pPr marL="118326" indent="0">
              <a:buNone/>
            </a:pPr>
            <a:r>
              <a:rPr lang="en-US" sz="5600" dirty="0"/>
              <a:t>The effectiveness of the care provided in communities and schools  spread to the private dental practice. </a:t>
            </a:r>
          </a:p>
          <a:p>
            <a:endParaRPr lang="en-US" sz="5600" dirty="0"/>
          </a:p>
          <a:p>
            <a:pPr marL="118326" indent="0">
              <a:buNone/>
            </a:pPr>
            <a:r>
              <a:rPr lang="en-US" sz="5600" dirty="0"/>
              <a:t>Nation's health care leaders are quickly realizing the important connection between oral health and total health. </a:t>
            </a:r>
          </a:p>
          <a:p>
            <a:endParaRPr lang="en-US" sz="5600" dirty="0"/>
          </a:p>
          <a:p>
            <a:pPr marL="118326" indent="0">
              <a:buNone/>
            </a:pPr>
            <a:r>
              <a:rPr lang="en-US" sz="5600" dirty="0"/>
              <a:t>Emphasis by both dental hygienists and dentists is now wisely being placed on interdisciplinary health care delivery options. </a:t>
            </a:r>
          </a:p>
          <a:p>
            <a:pPr marL="0" indent="0">
              <a:buNone/>
            </a:pPr>
            <a:endParaRPr lang="en-US" sz="5600" dirty="0"/>
          </a:p>
          <a:p>
            <a:pPr marL="118326" indent="0">
              <a:buNone/>
            </a:pPr>
            <a:r>
              <a:rPr lang="en-US" sz="5600" dirty="0"/>
              <a:t>One of the top ten fastest growing health professions in the country, </a:t>
            </a:r>
            <a:r>
              <a:rPr lang="en-US" sz="5600" dirty="0" smtClean="0"/>
              <a:t>***</a:t>
            </a:r>
          </a:p>
          <a:p>
            <a:pPr marL="118326" indent="0">
              <a:buNone/>
            </a:pPr>
            <a:endParaRPr lang="en-US" sz="5600" dirty="0"/>
          </a:p>
          <a:p>
            <a:endParaRPr lang="en-US" sz="4100" dirty="0"/>
          </a:p>
          <a:p>
            <a:pPr marL="118326" indent="0">
              <a:buNone/>
            </a:pPr>
            <a:endParaRPr lang="en-US" sz="4100" dirty="0"/>
          </a:p>
          <a:p>
            <a:pPr marL="0" indent="0">
              <a:buNone/>
            </a:pPr>
            <a:r>
              <a:rPr lang="en-US" sz="3800" b="1" dirty="0"/>
              <a:t>References:</a:t>
            </a:r>
            <a:endParaRPr lang="en-US" sz="3800" dirty="0"/>
          </a:p>
          <a:p>
            <a:r>
              <a:rPr lang="en-US" sz="3800" dirty="0"/>
              <a:t>*** American Dental Hygienists' Association. July 10, 2010. ADHA Offers Testimony at CMS National Dental Medicaid Dental Town Hall Forum. Accessed July 16, 2010 from </a:t>
            </a:r>
            <a:r>
              <a:rPr lang="en-US" sz="3800" u="sng" dirty="0">
                <a:hlinkClick r:id="rId3"/>
              </a:rPr>
              <a:t>http://www.adha.org/news/04062009-CMS.htm</a:t>
            </a:r>
            <a:endParaRPr lang="en-US" sz="3800" dirty="0"/>
          </a:p>
        </p:txBody>
      </p:sp>
    </p:spTree>
    <p:extLst>
      <p:ext uri="{BB962C8B-B14F-4D97-AF65-F5344CB8AC3E}">
        <p14:creationId xmlns:p14="http://schemas.microsoft.com/office/powerpoint/2010/main" val="412206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2504</TotalTime>
  <Words>5130</Words>
  <Application>Microsoft Office PowerPoint</Application>
  <PresentationFormat>Custom</PresentationFormat>
  <Paragraphs>866</Paragraphs>
  <Slides>84</Slides>
  <Notes>4</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Apex</vt:lpstr>
      <vt:lpstr>   SD Collaborative Agreement </vt:lpstr>
      <vt:lpstr>OBJECTIVES </vt:lpstr>
      <vt:lpstr>INTRODUCTION </vt:lpstr>
      <vt:lpstr>Academic definition  </vt:lpstr>
      <vt:lpstr>PowerPoint Presentation</vt:lpstr>
      <vt:lpstr>OPPORTUNITY</vt:lpstr>
      <vt:lpstr>PowerPoint Presentation</vt:lpstr>
      <vt:lpstr>The Career of Dental Hygiene </vt:lpstr>
      <vt:lpstr>Historical Review </vt:lpstr>
      <vt:lpstr>SD HISTORY</vt:lpstr>
      <vt:lpstr>INTENT</vt:lpstr>
      <vt:lpstr>SD Agreement</vt:lpstr>
      <vt:lpstr>SD Law and Regulations</vt:lpstr>
      <vt:lpstr>SD Practice Act</vt:lpstr>
      <vt:lpstr>Practice Act Requirements</vt:lpstr>
      <vt:lpstr>Collaborative Supervision </vt:lpstr>
      <vt:lpstr>PowerPoint Presentation</vt:lpstr>
      <vt:lpstr>Settings</vt:lpstr>
      <vt:lpstr>Hygienists Requirements</vt:lpstr>
      <vt:lpstr>PowerPoint Presentation</vt:lpstr>
      <vt:lpstr>PowerPoint Presentation</vt:lpstr>
      <vt:lpstr>PowerPoint Presentation</vt:lpstr>
      <vt:lpstr>PowerPoint Presentation</vt:lpstr>
      <vt:lpstr>Providing Treatment</vt:lpstr>
      <vt:lpstr>Maintaining the Agreement</vt:lpstr>
      <vt:lpstr>CONSENT FORM EXAMPLE</vt:lpstr>
      <vt:lpstr>Screening Referral Form Example </vt:lpstr>
      <vt:lpstr>Role of Supervising Dentist</vt:lpstr>
      <vt:lpstr>Extra Items</vt:lpstr>
      <vt:lpstr>Reporting</vt:lpstr>
      <vt:lpstr>REPORTING FORM </vt:lpstr>
      <vt:lpstr>Forms and Applications</vt:lpstr>
      <vt:lpstr>PowerPoint Presentation</vt:lpstr>
      <vt:lpstr>Collaborative Planning</vt:lpstr>
      <vt:lpstr>Planning</vt:lpstr>
      <vt:lpstr>Safety Net Dental Clinic Manual</vt:lpstr>
      <vt:lpstr>Identify Funding Opporunities</vt:lpstr>
      <vt:lpstr>PowerPoint Presentation</vt:lpstr>
      <vt:lpstr>Details…options for financing a collaborative practice </vt:lpstr>
      <vt:lpstr>Reimbursement</vt:lpstr>
      <vt:lpstr>Billing Codes CDT</vt:lpstr>
      <vt:lpstr>New CDT 2013</vt:lpstr>
      <vt:lpstr>CAMBRA </vt:lpstr>
      <vt:lpstr>2014 CDT CODE/ CAMBRA CHANGES</vt:lpstr>
      <vt:lpstr>SD Medicaid Expansion</vt:lpstr>
      <vt:lpstr>PEW CHARITABLE TRUST STATS</vt:lpstr>
      <vt:lpstr>PEW GRADES STATES ON SEALANTS</vt:lpstr>
      <vt:lpstr>PowerPoint Presentation</vt:lpstr>
      <vt:lpstr>PowerPoint Presentation</vt:lpstr>
      <vt:lpstr>Reimbursement</vt:lpstr>
      <vt:lpstr>HIPPA</vt:lpstr>
      <vt:lpstr>National Provider Identifier (NPI) Benefits and Usage</vt:lpstr>
      <vt:lpstr>National Provider Identifier</vt:lpstr>
      <vt:lpstr>Income Considerations</vt:lpstr>
      <vt:lpstr>Tax Implications</vt:lpstr>
      <vt:lpstr>Liability Insurance </vt:lpstr>
      <vt:lpstr>Liability Insurance</vt:lpstr>
      <vt:lpstr>Professional Liability Insurance</vt:lpstr>
      <vt:lpstr>Other Insurance</vt:lpstr>
      <vt:lpstr>Mobile Manual </vt:lpstr>
      <vt:lpstr>Equipment</vt:lpstr>
      <vt:lpstr>PowerPoint Presentation</vt:lpstr>
      <vt:lpstr>ASTDD- Good Info </vt:lpstr>
      <vt:lpstr>INFECTION CONTROL REFERENCE</vt:lpstr>
      <vt:lpstr>PowerPoint Presentation</vt:lpstr>
      <vt:lpstr>OSHA &amp; OSAP</vt:lpstr>
      <vt:lpstr>REFERENCE STANDARDS For CLINICAL DENTAL HYGIENE PRACTICE</vt:lpstr>
      <vt:lpstr>PowerPoint Presentation</vt:lpstr>
      <vt:lpstr>SD CONTACTS</vt:lpstr>
      <vt:lpstr>Head Start </vt:lpstr>
      <vt:lpstr>www.sdheadstart.org</vt:lpstr>
      <vt:lpstr>PowerPoint Presentation</vt:lpstr>
      <vt:lpstr>PowerPoint Presentation</vt:lpstr>
      <vt:lpstr>PowerPoint Presentation</vt:lpstr>
      <vt:lpstr>SD FQHA’s</vt:lpstr>
      <vt:lpstr>Evaluation: The work yet to be done throughout our state….</vt:lpstr>
      <vt:lpstr>Grey Areas </vt:lpstr>
      <vt:lpstr>Q and A</vt:lpstr>
      <vt:lpstr>Q &amp; A</vt:lpstr>
      <vt:lpstr>Q &amp; A</vt:lpstr>
      <vt:lpstr>Resources</vt:lpstr>
      <vt:lpstr>Resources</vt:lpstr>
      <vt:lpstr>Medical 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 Collaborative Agreement</dc:title>
  <dc:creator>User</dc:creator>
  <cp:lastModifiedBy>User</cp:lastModifiedBy>
  <cp:revision>177</cp:revision>
  <dcterms:created xsi:type="dcterms:W3CDTF">2006-08-16T00:00:00Z</dcterms:created>
  <dcterms:modified xsi:type="dcterms:W3CDTF">2013-05-21T01:44:39Z</dcterms:modified>
</cp:coreProperties>
</file>